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Roboto"/>
      <p:regular r:id="rId54"/>
      <p:bold r:id="rId55"/>
      <p:italic r:id="rId56"/>
      <p:boldItalic r:id="rId57"/>
    </p:embeddedFont>
    <p:embeddedFont>
      <p:font typeface="EB Garamond"/>
      <p:regular r:id="rId58"/>
      <p:bold r:id="rId59"/>
      <p:italic r:id="rId60"/>
      <p:boldItalic r:id="rId61"/>
    </p:embeddedFont>
    <p:embeddedFont>
      <p:font typeface="Playfair Display Regular"/>
      <p:regular r:id="rId62"/>
      <p:bold r:id="rId63"/>
      <p:italic r:id="rId64"/>
      <p:boldItalic r:id="rId65"/>
    </p:embeddedFont>
    <p:embeddedFont>
      <p:font typeface="Roboto Mono"/>
      <p:regular r:id="rId66"/>
      <p:bold r:id="rId67"/>
      <p:italic r:id="rId68"/>
      <p:boldItalic r:id="rId69"/>
    </p:embeddedFont>
    <p:embeddedFont>
      <p:font typeface="Spectral Medium"/>
      <p:regular r:id="rId70"/>
      <p:bold r:id="rId71"/>
      <p:italic r:id="rId72"/>
      <p:boldItalic r:id="rId73"/>
    </p:embeddedFont>
    <p:embeddedFont>
      <p:font typeface="Roboto Mono Regular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1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1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SpectralMedium-boldItalic.fntdata"/><Relationship Id="rId72" Type="http://schemas.openxmlformats.org/officeDocument/2006/relationships/font" Target="fonts/SpectralMedium-italic.fntdata"/><Relationship Id="rId31" Type="http://schemas.openxmlformats.org/officeDocument/2006/relationships/slide" Target="slides/slide26.xml"/><Relationship Id="rId75" Type="http://schemas.openxmlformats.org/officeDocument/2006/relationships/font" Target="fonts/RobotoMonoRegular-bold.fntdata"/><Relationship Id="rId30" Type="http://schemas.openxmlformats.org/officeDocument/2006/relationships/slide" Target="slides/slide25.xml"/><Relationship Id="rId74" Type="http://schemas.openxmlformats.org/officeDocument/2006/relationships/font" Target="fonts/RobotoMonoRegular-regular.fntdata"/><Relationship Id="rId33" Type="http://schemas.openxmlformats.org/officeDocument/2006/relationships/slide" Target="slides/slide28.xml"/><Relationship Id="rId77" Type="http://schemas.openxmlformats.org/officeDocument/2006/relationships/font" Target="fonts/RobotoMonoRegular-boldItalic.fntdata"/><Relationship Id="rId32" Type="http://schemas.openxmlformats.org/officeDocument/2006/relationships/slide" Target="slides/slide27.xml"/><Relationship Id="rId76" Type="http://schemas.openxmlformats.org/officeDocument/2006/relationships/font" Target="fonts/RobotoMonoRegular-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SpectralMedium-bold.fntdata"/><Relationship Id="rId70" Type="http://schemas.openxmlformats.org/officeDocument/2006/relationships/font" Target="fonts/SpectralMedium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layfairDisplayRegular-regular.fntdata"/><Relationship Id="rId61" Type="http://schemas.openxmlformats.org/officeDocument/2006/relationships/font" Target="fonts/EBGaramond-boldItalic.fntdata"/><Relationship Id="rId20" Type="http://schemas.openxmlformats.org/officeDocument/2006/relationships/slide" Target="slides/slide15.xml"/><Relationship Id="rId64" Type="http://schemas.openxmlformats.org/officeDocument/2006/relationships/font" Target="fonts/PlayfairDisplayRegular-italic.fntdata"/><Relationship Id="rId63" Type="http://schemas.openxmlformats.org/officeDocument/2006/relationships/font" Target="fonts/PlayfairDisplayRegular-bold.fntdata"/><Relationship Id="rId22" Type="http://schemas.openxmlformats.org/officeDocument/2006/relationships/slide" Target="slides/slide17.xml"/><Relationship Id="rId66" Type="http://schemas.openxmlformats.org/officeDocument/2006/relationships/font" Target="fonts/RobotoMono-regular.fntdata"/><Relationship Id="rId21" Type="http://schemas.openxmlformats.org/officeDocument/2006/relationships/slide" Target="slides/slide16.xml"/><Relationship Id="rId65" Type="http://schemas.openxmlformats.org/officeDocument/2006/relationships/font" Target="fonts/PlayfairDisplayRegular-boldItalic.fntdata"/><Relationship Id="rId24" Type="http://schemas.openxmlformats.org/officeDocument/2006/relationships/slide" Target="slides/slide19.xml"/><Relationship Id="rId68" Type="http://schemas.openxmlformats.org/officeDocument/2006/relationships/font" Target="fonts/RobotoMono-italic.fntdata"/><Relationship Id="rId23" Type="http://schemas.openxmlformats.org/officeDocument/2006/relationships/slide" Target="slides/slide18.xml"/><Relationship Id="rId67" Type="http://schemas.openxmlformats.org/officeDocument/2006/relationships/font" Target="fonts/RobotoMono-bold.fntdata"/><Relationship Id="rId60" Type="http://schemas.openxmlformats.org/officeDocument/2006/relationships/font" Target="fonts/EBGaramond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Mon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-bold.fntdata"/><Relationship Id="rId10" Type="http://schemas.openxmlformats.org/officeDocument/2006/relationships/slide" Target="slides/slide5.xml"/><Relationship Id="rId54" Type="http://schemas.openxmlformats.org/officeDocument/2006/relationships/font" Target="fonts/Roboto-regular.fntdata"/><Relationship Id="rId13" Type="http://schemas.openxmlformats.org/officeDocument/2006/relationships/slide" Target="slides/slide8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7.xml"/><Relationship Id="rId56" Type="http://schemas.openxmlformats.org/officeDocument/2006/relationships/font" Target="fonts/Roboto-italic.fntdata"/><Relationship Id="rId15" Type="http://schemas.openxmlformats.org/officeDocument/2006/relationships/slide" Target="slides/slide10.xml"/><Relationship Id="rId59" Type="http://schemas.openxmlformats.org/officeDocument/2006/relationships/font" Target="fonts/EBGaramond-bold.fntdata"/><Relationship Id="rId14" Type="http://schemas.openxmlformats.org/officeDocument/2006/relationships/slide" Target="slides/slide9.xml"/><Relationship Id="rId58" Type="http://schemas.openxmlformats.org/officeDocument/2006/relationships/font" Target="fonts/EBGaramon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4ba1722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4ba1722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4a4f60886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4a4f60886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3e62abfb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e3e62abfb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e3e62abfb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e3e62abfb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2d268932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2d268932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e3e62abfb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e3e62abfb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3e62abfb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e3e62abfb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43bba5829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e43bba582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eae5d5295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eae5d5295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4a4f6088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4a4f6088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3a5507c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3a5507c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e4a4f6088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e4a4f6088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e4a4f6088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e4a4f6088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e4a4f6088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e4a4f6088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e4a4f6088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e4a4f6088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e4a4f6088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e4a4f6088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e46ebafd0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e46ebafd0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e46ebafd0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e46ebafd0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e46ebafd0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e46ebafd0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e46ebafd0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e46ebafd0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e46ebafd0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e46ebafd0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46ebafd0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46ebafd0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eae5d5295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eae5d5295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eae5d5295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eae5d5295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e6846085f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e6846085f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eae5d5295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eae5d5295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e6846085f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e6846085f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e6846085f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e6846085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6846085f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6846085f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e6846085f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e6846085f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e6846085f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e6846085f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e6846085f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e6846085f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46ebafd0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46ebafd0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e3a5507c9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e3a5507c9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e46ebafd0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e46ebafd0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e71bf11357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e71bf11357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e4a4f6088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e4a4f6088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e4a4f6088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e4a4f6088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e4a4f6088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e4a4f6088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e4a4f6088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e4a4f6088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e4a4f6088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e4a4f6088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e46ebafd0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e46ebafd0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3e62abf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e3e62abf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4a4f6088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4a4f6088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ae5d5295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eae5d5295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3e62abfb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e3e62abfb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b81ff538a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b81ff538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54" name="Google Shape;54;p13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55" name="Google Shape;55;p13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" name="Google Shape;88;p13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89" name="Google Shape;89;p13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13"/>
          <p:cNvSpPr/>
          <p:nvPr/>
        </p:nvSpPr>
        <p:spPr>
          <a:xfrm>
            <a:off x="0" y="2229988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 1">
  <p:cSld name="TITLE_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 txBox="1"/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58" name="Google Shape;158;p14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59" name="Google Shape;159;p14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14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193" name="Google Shape;193;p14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14"/>
          <p:cNvSpPr/>
          <p:nvPr/>
        </p:nvSpPr>
        <p:spPr>
          <a:xfrm>
            <a:off x="0" y="2229988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42000"/>
            <a:ext cx="9144000" cy="59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4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Relationship Id="rId4" Type="http://schemas.openxmlformats.org/officeDocument/2006/relationships/image" Target="../media/image8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31.jpg"/><Relationship Id="rId5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0.png"/><Relationship Id="rId4" Type="http://schemas.openxmlformats.org/officeDocument/2006/relationships/image" Target="../media/image28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8.png"/><Relationship Id="rId5" Type="http://schemas.openxmlformats.org/officeDocument/2006/relationships/image" Target="../media/image32.png"/><Relationship Id="rId6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8.png"/><Relationship Id="rId5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7.png"/><Relationship Id="rId4" Type="http://schemas.openxmlformats.org/officeDocument/2006/relationships/image" Target="../media/image8.png"/><Relationship Id="rId5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36.png"/><Relationship Id="rId5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44.png"/><Relationship Id="rId5" Type="http://schemas.openxmlformats.org/officeDocument/2006/relationships/image" Target="../media/image117.png"/><Relationship Id="rId6" Type="http://schemas.openxmlformats.org/officeDocument/2006/relationships/image" Target="../media/image48.jpg"/><Relationship Id="rId7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19.png"/><Relationship Id="rId9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2.jpg"/><Relationship Id="rId7" Type="http://schemas.openxmlformats.org/officeDocument/2006/relationships/image" Target="../media/image9.png"/><Relationship Id="rId8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47.png"/><Relationship Id="rId5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57.png"/><Relationship Id="rId5" Type="http://schemas.openxmlformats.org/officeDocument/2006/relationships/image" Target="../media/image49.png"/><Relationship Id="rId6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45.png"/><Relationship Id="rId5" Type="http://schemas.openxmlformats.org/officeDocument/2006/relationships/image" Target="../media/image51.png"/><Relationship Id="rId6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55.png"/><Relationship Id="rId5" Type="http://schemas.openxmlformats.org/officeDocument/2006/relationships/image" Target="../media/image64.png"/><Relationship Id="rId6" Type="http://schemas.openxmlformats.org/officeDocument/2006/relationships/image" Target="../media/image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4.png"/><Relationship Id="rId4" Type="http://schemas.openxmlformats.org/officeDocument/2006/relationships/image" Target="../media/image5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6.png"/><Relationship Id="rId4" Type="http://schemas.openxmlformats.org/officeDocument/2006/relationships/image" Target="../media/image61.png"/><Relationship Id="rId5" Type="http://schemas.openxmlformats.org/officeDocument/2006/relationships/image" Target="../media/image65.png"/><Relationship Id="rId6" Type="http://schemas.openxmlformats.org/officeDocument/2006/relationships/image" Target="../media/image6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2.png"/><Relationship Id="rId4" Type="http://schemas.openxmlformats.org/officeDocument/2006/relationships/image" Target="../media/image69.png"/><Relationship Id="rId5" Type="http://schemas.openxmlformats.org/officeDocument/2006/relationships/image" Target="../media/image68.png"/><Relationship Id="rId6" Type="http://schemas.openxmlformats.org/officeDocument/2006/relationships/image" Target="../media/image7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18.png"/><Relationship Id="rId8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9.png"/><Relationship Id="rId4" Type="http://schemas.openxmlformats.org/officeDocument/2006/relationships/image" Target="../media/image78.png"/><Relationship Id="rId5" Type="http://schemas.openxmlformats.org/officeDocument/2006/relationships/image" Target="../media/image8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9.png"/><Relationship Id="rId4" Type="http://schemas.openxmlformats.org/officeDocument/2006/relationships/image" Target="../media/image7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6.png"/><Relationship Id="rId4" Type="http://schemas.openxmlformats.org/officeDocument/2006/relationships/image" Target="../media/image81.png"/><Relationship Id="rId5" Type="http://schemas.openxmlformats.org/officeDocument/2006/relationships/image" Target="../media/image91.png"/><Relationship Id="rId6" Type="http://schemas.openxmlformats.org/officeDocument/2006/relationships/image" Target="../media/image8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0.png"/><Relationship Id="rId4" Type="http://schemas.openxmlformats.org/officeDocument/2006/relationships/image" Target="../media/image8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7.png"/><Relationship Id="rId4" Type="http://schemas.openxmlformats.org/officeDocument/2006/relationships/image" Target="../media/image83.png"/><Relationship Id="rId5" Type="http://schemas.openxmlformats.org/officeDocument/2006/relationships/image" Target="../media/image8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6.png"/><Relationship Id="rId4" Type="http://schemas.openxmlformats.org/officeDocument/2006/relationships/image" Target="../media/image8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3.png"/><Relationship Id="rId4" Type="http://schemas.openxmlformats.org/officeDocument/2006/relationships/image" Target="../media/image87.png"/><Relationship Id="rId5" Type="http://schemas.openxmlformats.org/officeDocument/2006/relationships/image" Target="../media/image9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4.png"/><Relationship Id="rId4" Type="http://schemas.openxmlformats.org/officeDocument/2006/relationships/image" Target="../media/image10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5.png"/><Relationship Id="rId4" Type="http://schemas.openxmlformats.org/officeDocument/2006/relationships/image" Target="../media/image100.png"/><Relationship Id="rId5" Type="http://schemas.openxmlformats.org/officeDocument/2006/relationships/image" Target="../media/image9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Relationship Id="rId4" Type="http://schemas.openxmlformats.org/officeDocument/2006/relationships/image" Target="../media/image110.png"/><Relationship Id="rId5" Type="http://schemas.openxmlformats.org/officeDocument/2006/relationships/image" Target="../media/image101.png"/><Relationship Id="rId6" Type="http://schemas.openxmlformats.org/officeDocument/2006/relationships/image" Target="../media/image9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Relationship Id="rId4" Type="http://schemas.openxmlformats.org/officeDocument/2006/relationships/image" Target="../media/image10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Relationship Id="rId4" Type="http://schemas.openxmlformats.org/officeDocument/2006/relationships/image" Target="../media/image102.png"/><Relationship Id="rId5" Type="http://schemas.openxmlformats.org/officeDocument/2006/relationships/image" Target="../media/image106.png"/><Relationship Id="rId6" Type="http://schemas.openxmlformats.org/officeDocument/2006/relationships/image" Target="../media/image10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png"/><Relationship Id="rId4" Type="http://schemas.openxmlformats.org/officeDocument/2006/relationships/image" Target="../media/image111.png"/><Relationship Id="rId5" Type="http://schemas.openxmlformats.org/officeDocument/2006/relationships/image" Target="../media/image109.png"/><Relationship Id="rId6" Type="http://schemas.openxmlformats.org/officeDocument/2006/relationships/image" Target="../media/image10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png"/><Relationship Id="rId4" Type="http://schemas.openxmlformats.org/officeDocument/2006/relationships/image" Target="../media/image114.jpg"/><Relationship Id="rId5" Type="http://schemas.openxmlformats.org/officeDocument/2006/relationships/image" Target="../media/image10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png"/><Relationship Id="rId4" Type="http://schemas.openxmlformats.org/officeDocument/2006/relationships/image" Target="../media/image115.jpg"/><Relationship Id="rId5" Type="http://schemas.openxmlformats.org/officeDocument/2006/relationships/image" Target="../media/image116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jpg"/><Relationship Id="rId4" Type="http://schemas.openxmlformats.org/officeDocument/2006/relationships/image" Target="../media/image27.jpg"/><Relationship Id="rId5" Type="http://schemas.openxmlformats.org/officeDocument/2006/relationships/image" Target="../media/image8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"/>
          <p:cNvSpPr txBox="1"/>
          <p:nvPr>
            <p:ph type="ctrTitle"/>
          </p:nvPr>
        </p:nvSpPr>
        <p:spPr>
          <a:xfrm>
            <a:off x="199558" y="1860538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Playfair Display Regular"/>
              <a:ea typeface="Playfair Display Regular"/>
              <a:cs typeface="Playfair Display Regular"/>
              <a:sym typeface="Playfair Display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 Mono Regular"/>
                <a:ea typeface="Roboto Mono Regular"/>
                <a:cs typeface="Roboto Mono Regular"/>
                <a:sym typeface="Roboto Mono Regular"/>
              </a:rPr>
              <a:t>L’impact de la Vidéoprotection sur le choix Immo à </a:t>
            </a:r>
            <a:r>
              <a:rPr b="1" lang="fr">
                <a:latin typeface="Roboto Mono"/>
                <a:ea typeface="Roboto Mono"/>
                <a:cs typeface="Roboto Mono"/>
                <a:sym typeface="Roboto Mono"/>
              </a:rPr>
              <a:t>PARIS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5" name="Google Shape;265;p15"/>
          <p:cNvSpPr txBox="1"/>
          <p:nvPr>
            <p:ph idx="1" type="subTitle"/>
          </p:nvPr>
        </p:nvSpPr>
        <p:spPr>
          <a:xfrm>
            <a:off x="2946300" y="4485600"/>
            <a:ext cx="3251400" cy="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fr" sz="1927">
                <a:latin typeface="Roboto Mono"/>
                <a:ea typeface="Roboto Mono"/>
                <a:cs typeface="Roboto Mono"/>
                <a:sym typeface="Roboto Mono"/>
              </a:rPr>
              <a:t>Michelle Saypraseut</a:t>
            </a:r>
            <a:endParaRPr sz="1927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6" name="Google Shape;266;p15"/>
          <p:cNvSpPr txBox="1"/>
          <p:nvPr>
            <p:ph idx="12" type="sldNum"/>
          </p:nvPr>
        </p:nvSpPr>
        <p:spPr>
          <a:xfrm>
            <a:off x="8595308" y="45515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75" y="4018599"/>
            <a:ext cx="926600" cy="9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1450" y="4040750"/>
            <a:ext cx="978700" cy="882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788" y="264075"/>
            <a:ext cx="1704975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4"/>
          <p:cNvSpPr/>
          <p:nvPr/>
        </p:nvSpPr>
        <p:spPr>
          <a:xfrm rot="-5401614">
            <a:off x="3908928" y="-57450"/>
            <a:ext cx="1278000" cy="9123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CDD2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latin typeface="Roboto Mono"/>
                <a:ea typeface="Roboto Mono"/>
                <a:cs typeface="Roboto Mono"/>
                <a:sym typeface="Roboto Mono"/>
              </a:rPr>
              <a:t>2009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latin typeface="Roboto Mono"/>
                <a:ea typeface="Roboto Mono"/>
                <a:cs typeface="Roboto Mono"/>
                <a:sym typeface="Roboto Mono"/>
              </a:rPr>
              <a:t>2011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latin typeface="Roboto Mono"/>
                <a:ea typeface="Roboto Mono"/>
                <a:cs typeface="Roboto Mono"/>
                <a:sym typeface="Roboto Mono"/>
              </a:rPr>
              <a:t>2015</a:t>
            </a:r>
            <a:endParaRPr b="1"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latin typeface="Roboto Mono"/>
                <a:ea typeface="Roboto Mono"/>
                <a:cs typeface="Roboto Mono"/>
                <a:sym typeface="Roboto Mono"/>
              </a:rPr>
              <a:t>2016</a:t>
            </a:r>
            <a:endParaRPr b="1"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latin typeface="Roboto Mono"/>
                <a:ea typeface="Roboto Mono"/>
                <a:cs typeface="Roboto Mono"/>
                <a:sym typeface="Roboto Mono"/>
              </a:rPr>
              <a:t>2017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latin typeface="Roboto Mono"/>
                <a:ea typeface="Roboto Mono"/>
                <a:cs typeface="Roboto Mono"/>
                <a:sym typeface="Roboto Mono"/>
              </a:rPr>
              <a:t>202</a:t>
            </a:r>
            <a:r>
              <a:rPr b="1" lang="fr" sz="15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4"/>
          <p:cNvSpPr/>
          <p:nvPr/>
        </p:nvSpPr>
        <p:spPr>
          <a:xfrm>
            <a:off x="285745" y="742800"/>
            <a:ext cx="1771800" cy="84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CDD2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 Mono"/>
                <a:ea typeface="Roboto Mono"/>
                <a:cs typeface="Roboto Mono"/>
                <a:sym typeface="Roboto Mono"/>
              </a:rPr>
              <a:t>LANCEMENT DU PROJET PAR M.CHIRAC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4"/>
          <p:cNvSpPr/>
          <p:nvPr/>
        </p:nvSpPr>
        <p:spPr>
          <a:xfrm>
            <a:off x="1657345" y="2241405"/>
            <a:ext cx="1513200" cy="765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CDD2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 Mono"/>
                <a:ea typeface="Roboto Mono"/>
                <a:cs typeface="Roboto Mono"/>
                <a:sym typeface="Roboto Mono"/>
              </a:rPr>
              <a:t>1100 Caméras Analogiques 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 Mono"/>
                <a:ea typeface="Roboto Mono"/>
                <a:cs typeface="Roboto Mono"/>
                <a:sym typeface="Roboto Mono"/>
              </a:rPr>
              <a:t>installées</a:t>
            </a:r>
            <a:endParaRPr/>
          </a:p>
        </p:txBody>
      </p:sp>
      <p:sp>
        <p:nvSpPr>
          <p:cNvPr id="376" name="Google Shape;376;p24"/>
          <p:cNvSpPr/>
          <p:nvPr/>
        </p:nvSpPr>
        <p:spPr>
          <a:xfrm>
            <a:off x="2995345" y="826056"/>
            <a:ext cx="1338000" cy="765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CDD2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 Mono"/>
                <a:ea typeface="Roboto Mono"/>
                <a:cs typeface="Roboto Mono"/>
                <a:sym typeface="Roboto Mono"/>
              </a:rPr>
              <a:t>Passage en Caméra IP</a:t>
            </a:r>
            <a:r>
              <a:rPr lang="fr"/>
              <a:t> </a:t>
            </a:r>
            <a:endParaRPr/>
          </a:p>
        </p:txBody>
      </p:sp>
      <p:sp>
        <p:nvSpPr>
          <p:cNvPr id="377" name="Google Shape;377;p24"/>
          <p:cNvSpPr/>
          <p:nvPr/>
        </p:nvSpPr>
        <p:spPr>
          <a:xfrm>
            <a:off x="4419595" y="2158018"/>
            <a:ext cx="1771800" cy="84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CDD2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 Mono"/>
                <a:ea typeface="Roboto Mono"/>
                <a:cs typeface="Roboto Mono"/>
                <a:sym typeface="Roboto Mono"/>
              </a:rPr>
              <a:t>Plus de 3900 Caméras sur PARIS</a:t>
            </a:r>
            <a:endParaRPr/>
          </a:p>
        </p:txBody>
      </p:sp>
      <p:sp>
        <p:nvSpPr>
          <p:cNvPr id="378" name="Google Shape;378;p24"/>
          <p:cNvSpPr/>
          <p:nvPr/>
        </p:nvSpPr>
        <p:spPr>
          <a:xfrm>
            <a:off x="5227600" y="612150"/>
            <a:ext cx="2503500" cy="9342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rgbClr val="CDD2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 Mono"/>
                <a:ea typeface="Roboto Mono"/>
                <a:cs typeface="Roboto Mono"/>
                <a:sym typeface="Roboto Mono"/>
              </a:rPr>
              <a:t>Mise en place de la vidéoVerbalisation (Infraction </a:t>
            </a:r>
            <a:r>
              <a:rPr b="1" lang="fr">
                <a:latin typeface="Roboto Mono"/>
                <a:ea typeface="Roboto Mono"/>
                <a:cs typeface="Roboto Mono"/>
                <a:sym typeface="Roboto Mono"/>
              </a:rPr>
              <a:t>Routière</a:t>
            </a:r>
            <a:r>
              <a:rPr b="1" lang="fr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)</a:t>
            </a:r>
            <a:endParaRPr/>
          </a:p>
        </p:txBody>
      </p:sp>
      <p:sp>
        <p:nvSpPr>
          <p:cNvPr id="379" name="Google Shape;379;p24"/>
          <p:cNvSpPr/>
          <p:nvPr/>
        </p:nvSpPr>
        <p:spPr>
          <a:xfrm>
            <a:off x="6838950" y="1741876"/>
            <a:ext cx="2209800" cy="155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CDD2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 Mono"/>
                <a:ea typeface="Roboto Mono"/>
                <a:cs typeface="Roboto Mono"/>
                <a:sym typeface="Roboto Mono"/>
              </a:rPr>
              <a:t>Arrivée des caméras intelligentes : Reconnaissance de plaques , Thermique ,Drônes sensitive..</a:t>
            </a:r>
            <a:r>
              <a:rPr lang="fr"/>
              <a:t>.</a:t>
            </a:r>
            <a:endParaRPr/>
          </a:p>
        </p:txBody>
      </p:sp>
      <p:cxnSp>
        <p:nvCxnSpPr>
          <p:cNvPr id="380" name="Google Shape;380;p24"/>
          <p:cNvCxnSpPr>
            <a:endCxn id="374" idx="2"/>
          </p:cNvCxnSpPr>
          <p:nvPr/>
        </p:nvCxnSpPr>
        <p:spPr>
          <a:xfrm flipH="1" rot="10800000">
            <a:off x="1135345" y="1592100"/>
            <a:ext cx="36300" cy="2612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" name="Google Shape;381;p24"/>
          <p:cNvCxnSpPr>
            <a:endCxn id="375" idx="2"/>
          </p:cNvCxnSpPr>
          <p:nvPr/>
        </p:nvCxnSpPr>
        <p:spPr>
          <a:xfrm rot="10800000">
            <a:off x="2413945" y="3007305"/>
            <a:ext cx="24600" cy="1253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2" name="Google Shape;382;p24"/>
          <p:cNvCxnSpPr>
            <a:endCxn id="376" idx="2"/>
          </p:cNvCxnSpPr>
          <p:nvPr/>
        </p:nvCxnSpPr>
        <p:spPr>
          <a:xfrm rot="10800000">
            <a:off x="3664345" y="1591956"/>
            <a:ext cx="221700" cy="2630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24"/>
          <p:cNvCxnSpPr/>
          <p:nvPr/>
        </p:nvCxnSpPr>
        <p:spPr>
          <a:xfrm flipH="1" rot="10800000">
            <a:off x="5227600" y="2982650"/>
            <a:ext cx="318000" cy="1263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24"/>
          <p:cNvCxnSpPr/>
          <p:nvPr/>
        </p:nvCxnSpPr>
        <p:spPr>
          <a:xfrm flipH="1" rot="10800000">
            <a:off x="6502950" y="1641900"/>
            <a:ext cx="222000" cy="2562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" name="Google Shape;385;p24"/>
          <p:cNvCxnSpPr/>
          <p:nvPr/>
        </p:nvCxnSpPr>
        <p:spPr>
          <a:xfrm flipH="1" rot="10800000">
            <a:off x="7652175" y="3298325"/>
            <a:ext cx="347700" cy="934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6" name="Google Shape;3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5550" y="1029225"/>
            <a:ext cx="1513200" cy="71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25" y="4260400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4"/>
          <p:cNvSpPr txBox="1"/>
          <p:nvPr>
            <p:ph idx="4294967295" type="sldNum"/>
          </p:nvPr>
        </p:nvSpPr>
        <p:spPr>
          <a:xfrm>
            <a:off x="8486458" y="4549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89" name="Google Shape;38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425" y="109275"/>
            <a:ext cx="7777025" cy="409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5"/>
          <p:cNvSpPr txBox="1"/>
          <p:nvPr>
            <p:ph idx="1" type="body"/>
          </p:nvPr>
        </p:nvSpPr>
        <p:spPr>
          <a:xfrm>
            <a:off x="6038175" y="1622775"/>
            <a:ext cx="2734200" cy="17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 ou contre,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le sentiment d</a:t>
            </a:r>
            <a:r>
              <a:rPr lang="fr"/>
              <a:t>'</a:t>
            </a:r>
            <a:r>
              <a:rPr b="1" lang="fr"/>
              <a:t>insécurité</a:t>
            </a:r>
            <a:r>
              <a:rPr lang="fr"/>
              <a:t> semble primer sur les </a:t>
            </a:r>
            <a:r>
              <a:rPr b="1" lang="fr"/>
              <a:t>libertés individuelles</a:t>
            </a:r>
            <a:r>
              <a:rPr lang="fr"/>
              <a:t>... </a:t>
            </a:r>
            <a:endParaRPr/>
          </a:p>
        </p:txBody>
      </p:sp>
      <p:sp>
        <p:nvSpPr>
          <p:cNvPr id="395" name="Google Shape;395;p25"/>
          <p:cNvSpPr txBox="1"/>
          <p:nvPr>
            <p:ph idx="12" type="sldNum"/>
          </p:nvPr>
        </p:nvSpPr>
        <p:spPr>
          <a:xfrm>
            <a:off x="8486458" y="4549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96" name="Google Shape;3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00" y="43116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650" y="1374725"/>
            <a:ext cx="5147850" cy="2695900"/>
          </a:xfrm>
          <a:prstGeom prst="rect">
            <a:avLst/>
          </a:prstGeom>
          <a:noFill/>
          <a:ln cap="flat" cmpd="sng" w="9525">
            <a:solidFill>
              <a:srgbClr val="303F9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8" name="Google Shape;39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00" y="0"/>
            <a:ext cx="7974801" cy="46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88" y="1078175"/>
            <a:ext cx="8115823" cy="35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6"/>
          <p:cNvSpPr txBox="1"/>
          <p:nvPr>
            <p:ph idx="12" type="sldNum"/>
          </p:nvPr>
        </p:nvSpPr>
        <p:spPr>
          <a:xfrm>
            <a:off x="8510733" y="4611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5" name="Google Shape;405;p26"/>
          <p:cNvSpPr txBox="1"/>
          <p:nvPr/>
        </p:nvSpPr>
        <p:spPr>
          <a:xfrm>
            <a:off x="2358675" y="677975"/>
            <a:ext cx="478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https://trello.com/b/f7aqVLmn/chef-doeuvre</a:t>
            </a:r>
            <a:endParaRPr/>
          </a:p>
        </p:txBody>
      </p:sp>
      <p:pic>
        <p:nvPicPr>
          <p:cNvPr id="406" name="Google Shape;4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850" y="135950"/>
            <a:ext cx="7817877" cy="403503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6"/>
          <p:cNvSpPr/>
          <p:nvPr/>
        </p:nvSpPr>
        <p:spPr>
          <a:xfrm rot="2175">
            <a:off x="352962" y="831536"/>
            <a:ext cx="1422600" cy="630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Roboto Mono"/>
                <a:ea typeface="Roboto Mono"/>
                <a:cs typeface="Roboto Mono"/>
                <a:sym typeface="Roboto Mono"/>
              </a:rPr>
              <a:t>Gestion de projet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08" name="Google Shape;40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500" y="4367675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975" y="504200"/>
            <a:ext cx="8474450" cy="4323750"/>
          </a:xfrm>
          <a:prstGeom prst="rect">
            <a:avLst/>
          </a:prstGeom>
          <a:noFill/>
          <a:ln cap="flat" cmpd="sng" w="9525">
            <a:solidFill>
              <a:srgbClr val="303F9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4" name="Google Shape;4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500" y="43676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7"/>
          <p:cNvSpPr txBox="1"/>
          <p:nvPr>
            <p:ph idx="12" type="sldNum"/>
          </p:nvPr>
        </p:nvSpPr>
        <p:spPr>
          <a:xfrm>
            <a:off x="8472458" y="4648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16" name="Google Shape;41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200" y="0"/>
            <a:ext cx="7681251" cy="39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1200" y="2340500"/>
            <a:ext cx="548700" cy="3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8"/>
          <p:cNvSpPr txBox="1"/>
          <p:nvPr>
            <p:ph idx="12" type="sldNum"/>
          </p:nvPr>
        </p:nvSpPr>
        <p:spPr>
          <a:xfrm>
            <a:off x="8472533" y="4621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23" name="Google Shape;423;p28"/>
          <p:cNvSpPr/>
          <p:nvPr/>
        </p:nvSpPr>
        <p:spPr>
          <a:xfrm>
            <a:off x="6155925" y="1479225"/>
            <a:ext cx="2865300" cy="331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 Mono"/>
                <a:ea typeface="Roboto Mono"/>
                <a:cs typeface="Roboto Mono"/>
                <a:sym typeface="Roboto Mono"/>
              </a:rPr>
              <a:t>Formaliser la demande</a:t>
            </a:r>
            <a:r>
              <a:rPr lang="fr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-"/>
            </a:pPr>
            <a:r>
              <a:rPr lang="fr">
                <a:latin typeface="Roboto Mono"/>
                <a:ea typeface="Roboto Mono"/>
                <a:cs typeface="Roboto Mono"/>
                <a:sym typeface="Roboto Mono"/>
              </a:rPr>
              <a:t>Notion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 Mono"/>
                <a:ea typeface="Roboto Mono"/>
                <a:cs typeface="Roboto Mono"/>
                <a:sym typeface="Roboto Mono"/>
              </a:rPr>
              <a:t>Suivi de projet</a:t>
            </a:r>
            <a:r>
              <a:rPr lang="fr">
                <a:latin typeface="Roboto Mono"/>
                <a:ea typeface="Roboto Mono"/>
                <a:cs typeface="Roboto Mono"/>
                <a:sym typeface="Roboto Mono"/>
              </a:rPr>
              <a:t> :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-"/>
            </a:pPr>
            <a:r>
              <a:rPr lang="fr">
                <a:latin typeface="Roboto Mono"/>
                <a:ea typeface="Roboto Mono"/>
                <a:cs typeface="Roboto Mono"/>
                <a:sym typeface="Roboto Mono"/>
              </a:rPr>
              <a:t>Trello / Notion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 Mono"/>
                <a:ea typeface="Roboto Mono"/>
                <a:cs typeface="Roboto Mono"/>
                <a:sym typeface="Roboto Mono"/>
              </a:rPr>
              <a:t>Sauvegarde</a:t>
            </a:r>
            <a:r>
              <a:rPr lang="fr">
                <a:latin typeface="Roboto Mono"/>
                <a:ea typeface="Roboto Mono"/>
                <a:cs typeface="Roboto Mono"/>
                <a:sym typeface="Roboto Mono"/>
              </a:rPr>
              <a:t> :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-"/>
            </a:pPr>
            <a:r>
              <a:rPr lang="fr">
                <a:latin typeface="Roboto Mono"/>
                <a:ea typeface="Roboto Mono"/>
                <a:cs typeface="Roboto Mono"/>
                <a:sym typeface="Roboto Mono"/>
              </a:rPr>
              <a:t>Google Drive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latin typeface="Roboto Mono"/>
                <a:ea typeface="Roboto Mono"/>
                <a:cs typeface="Roboto Mono"/>
                <a:sym typeface="Roboto Mono"/>
              </a:rPr>
              <a:t>Problématique </a:t>
            </a:r>
            <a:r>
              <a:rPr lang="fr" sz="120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Char char="-"/>
            </a:pPr>
            <a:r>
              <a:rPr lang="fr" sz="1200">
                <a:latin typeface="Roboto Mono"/>
                <a:ea typeface="Roboto Mono"/>
                <a:cs typeface="Roboto Mono"/>
                <a:sym typeface="Roboto Mono"/>
              </a:rPr>
              <a:t>Stackoverflow, MDN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8"/>
          <p:cNvSpPr/>
          <p:nvPr/>
        </p:nvSpPr>
        <p:spPr>
          <a:xfrm>
            <a:off x="3164425" y="1479225"/>
            <a:ext cx="2865300" cy="331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 Mono"/>
                <a:ea typeface="Roboto Mono"/>
                <a:cs typeface="Roboto Mono"/>
                <a:sym typeface="Roboto Mono"/>
              </a:rPr>
              <a:t>Interroger la donnée</a:t>
            </a:r>
            <a:r>
              <a:rPr lang="fr">
                <a:latin typeface="Roboto Mono"/>
                <a:ea typeface="Roboto Mono"/>
                <a:cs typeface="Roboto Mono"/>
                <a:sym typeface="Roboto Mono"/>
              </a:rPr>
              <a:t> :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-"/>
            </a:pPr>
            <a:r>
              <a:rPr lang="fr">
                <a:latin typeface="Roboto Mono"/>
                <a:ea typeface="Roboto Mono"/>
                <a:cs typeface="Roboto Mono"/>
                <a:sym typeface="Roboto Mono"/>
              </a:rPr>
              <a:t>requête</a:t>
            </a:r>
            <a:r>
              <a:rPr lang="fr">
                <a:latin typeface="Roboto Mono"/>
                <a:ea typeface="Roboto Mono"/>
                <a:cs typeface="Roboto Mono"/>
                <a:sym typeface="Roboto Mono"/>
              </a:rPr>
              <a:t> via Sql Alchemy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 Mono"/>
                <a:ea typeface="Roboto Mono"/>
                <a:cs typeface="Roboto Mono"/>
                <a:sym typeface="Roboto Mono"/>
              </a:rPr>
              <a:t>IDE</a:t>
            </a:r>
            <a:r>
              <a:rPr lang="fr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-"/>
            </a:pPr>
            <a:r>
              <a:rPr lang="fr">
                <a:latin typeface="Roboto Mono"/>
                <a:ea typeface="Roboto Mono"/>
                <a:cs typeface="Roboto Mono"/>
                <a:sym typeface="Roboto Mono"/>
              </a:rPr>
              <a:t>Jupyter Notebook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 Mono"/>
                <a:ea typeface="Roboto Mono"/>
                <a:cs typeface="Roboto Mono"/>
                <a:sym typeface="Roboto Mono"/>
              </a:rPr>
              <a:t>Interface graphique</a:t>
            </a:r>
            <a:r>
              <a:rPr lang="fr">
                <a:latin typeface="Roboto Mono"/>
                <a:ea typeface="Roboto Mono"/>
                <a:cs typeface="Roboto Mono"/>
                <a:sym typeface="Roboto Mono"/>
              </a:rPr>
              <a:t> :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-"/>
            </a:pPr>
            <a:r>
              <a:rPr lang="fr">
                <a:latin typeface="Roboto Mono"/>
                <a:ea typeface="Roboto Mono"/>
                <a:cs typeface="Roboto Mono"/>
                <a:sym typeface="Roboto Mono"/>
              </a:rPr>
              <a:t>Power BI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8"/>
          <p:cNvSpPr/>
          <p:nvPr/>
        </p:nvSpPr>
        <p:spPr>
          <a:xfrm>
            <a:off x="72200" y="1479225"/>
            <a:ext cx="2966100" cy="329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Mysql   Workbench</a:t>
            </a:r>
            <a:r>
              <a:rPr b="1" lang="f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: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-"/>
            </a:pPr>
            <a:r>
              <a:rPr lang="f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Données </a:t>
            </a:r>
            <a:r>
              <a:rPr lang="f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relationnelles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Insertion des données</a:t>
            </a:r>
            <a:r>
              <a:rPr lang="f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: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-"/>
            </a:pPr>
            <a:r>
              <a:rPr lang="f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Sql Alchemy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-"/>
            </a:pPr>
            <a:r>
              <a:rPr lang="f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PymySql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Source de donnée</a:t>
            </a:r>
            <a:r>
              <a:rPr lang="f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: 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-"/>
            </a:pPr>
            <a:r>
              <a:rPr lang="f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Data.gouv.fr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6" name="Google Shape;426;p28"/>
          <p:cNvSpPr txBox="1"/>
          <p:nvPr/>
        </p:nvSpPr>
        <p:spPr>
          <a:xfrm>
            <a:off x="572150" y="1626925"/>
            <a:ext cx="1966200" cy="400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303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</a:rPr>
              <a:t>Concevoir une BDD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27" name="Google Shape;427;p28"/>
          <p:cNvSpPr txBox="1"/>
          <p:nvPr/>
        </p:nvSpPr>
        <p:spPr>
          <a:xfrm>
            <a:off x="3683463" y="1626925"/>
            <a:ext cx="1827300" cy="400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303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</a:rPr>
              <a:t>Exploiter une BDD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28" name="Google Shape;428;p28"/>
          <p:cNvSpPr txBox="1"/>
          <p:nvPr/>
        </p:nvSpPr>
        <p:spPr>
          <a:xfrm>
            <a:off x="6517900" y="1626925"/>
            <a:ext cx="2079900" cy="400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303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</a:rPr>
              <a:t>Gestion de Projet 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429" name="Google Shape;4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00" y="435190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200" y="-18225"/>
            <a:ext cx="7681323" cy="39645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8"/>
          <p:cNvSpPr/>
          <p:nvPr/>
        </p:nvSpPr>
        <p:spPr>
          <a:xfrm rot="2175">
            <a:off x="448612" y="687586"/>
            <a:ext cx="1422600" cy="630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Roboto Mono"/>
                <a:ea typeface="Roboto Mono"/>
                <a:cs typeface="Roboto Mono"/>
                <a:sym typeface="Roboto Mono"/>
              </a:rPr>
              <a:t>Stack technique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9"/>
          <p:cNvSpPr txBox="1"/>
          <p:nvPr>
            <p:ph idx="12" type="sldNum"/>
          </p:nvPr>
        </p:nvSpPr>
        <p:spPr>
          <a:xfrm>
            <a:off x="8472458" y="4607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37" name="Google Shape;437;p29"/>
          <p:cNvSpPr/>
          <p:nvPr/>
        </p:nvSpPr>
        <p:spPr>
          <a:xfrm rot="-53">
            <a:off x="242500" y="514499"/>
            <a:ext cx="3477816" cy="695034"/>
          </a:xfrm>
          <a:prstGeom prst="flowChart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Modèle Conceptuel des Données (MCD) </a:t>
            </a:r>
            <a:endParaRPr/>
          </a:p>
        </p:txBody>
      </p:sp>
      <p:sp>
        <p:nvSpPr>
          <p:cNvPr id="438" name="Google Shape;438;p29"/>
          <p:cNvSpPr/>
          <p:nvPr/>
        </p:nvSpPr>
        <p:spPr>
          <a:xfrm flipH="1">
            <a:off x="5993900" y="514650"/>
            <a:ext cx="2650800" cy="6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Modèle relationnel</a:t>
            </a:r>
            <a:r>
              <a:rPr lang="fr" sz="1000"/>
              <a:t> 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fr" sz="1000"/>
              <a:t>Structure de données identifiable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fr" sz="1000"/>
              <a:t>Données </a:t>
            </a:r>
            <a:r>
              <a:rPr lang="fr" sz="1000"/>
              <a:t>contrôlable</a:t>
            </a:r>
            <a:r>
              <a:rPr lang="fr" sz="1000"/>
              <a:t> &amp; structurées</a:t>
            </a:r>
            <a:endParaRPr sz="1000"/>
          </a:p>
        </p:txBody>
      </p:sp>
      <p:pic>
        <p:nvPicPr>
          <p:cNvPr id="439" name="Google Shape;4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00" y="1362125"/>
            <a:ext cx="8402199" cy="3459350"/>
          </a:xfrm>
          <a:prstGeom prst="rect">
            <a:avLst/>
          </a:prstGeom>
          <a:noFill/>
          <a:ln cap="flat" cmpd="sng" w="9525">
            <a:solidFill>
              <a:srgbClr val="303F9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0" name="Google Shape;44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500" y="43676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200" y="-11800"/>
            <a:ext cx="7681249" cy="3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00" y="1266975"/>
            <a:ext cx="8370800" cy="3601576"/>
          </a:xfrm>
          <a:prstGeom prst="rect">
            <a:avLst/>
          </a:prstGeom>
          <a:noFill/>
          <a:ln cap="flat" cmpd="sng" w="9525">
            <a:solidFill>
              <a:srgbClr val="303F9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7" name="Google Shape;4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500" y="43676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0"/>
          <p:cNvSpPr txBox="1"/>
          <p:nvPr>
            <p:ph idx="12" type="sldNum"/>
          </p:nvPr>
        </p:nvSpPr>
        <p:spPr>
          <a:xfrm>
            <a:off x="8486458" y="4635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49" name="Google Shape;44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375" y="15163"/>
            <a:ext cx="7695251" cy="329667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0"/>
          <p:cNvSpPr/>
          <p:nvPr/>
        </p:nvSpPr>
        <p:spPr>
          <a:xfrm rot="-59">
            <a:off x="242500" y="525072"/>
            <a:ext cx="3124332" cy="695034"/>
          </a:xfrm>
          <a:prstGeom prst="flowChart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Modèle Logique des Données (MLD)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56" name="Google Shape;4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00" y="43676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200" y="15470"/>
            <a:ext cx="7681249" cy="329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3525" y="584600"/>
            <a:ext cx="6025400" cy="4259099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1"/>
          <p:cNvSpPr/>
          <p:nvPr/>
        </p:nvSpPr>
        <p:spPr>
          <a:xfrm rot="-58">
            <a:off x="147825" y="584628"/>
            <a:ext cx="3209436" cy="754488"/>
          </a:xfrm>
          <a:prstGeom prst="flowChart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Modèle Physique des Données (MPD)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65" name="Google Shape;465;p32"/>
          <p:cNvSpPr/>
          <p:nvPr/>
        </p:nvSpPr>
        <p:spPr>
          <a:xfrm rot="-53">
            <a:off x="311700" y="544727"/>
            <a:ext cx="3477816" cy="607716"/>
          </a:xfrm>
          <a:prstGeom prst="flowChart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Création de la BDD</a:t>
            </a:r>
            <a:endParaRPr/>
          </a:p>
        </p:txBody>
      </p:sp>
      <p:pic>
        <p:nvPicPr>
          <p:cNvPr id="466" name="Google Shape;4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200" y="15470"/>
            <a:ext cx="7681249" cy="329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20370"/>
            <a:ext cx="330517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0200" y="1530550"/>
            <a:ext cx="1974600" cy="32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2"/>
          <p:cNvSpPr/>
          <p:nvPr/>
        </p:nvSpPr>
        <p:spPr>
          <a:xfrm rot="5400000">
            <a:off x="1075800" y="3173025"/>
            <a:ext cx="426000" cy="396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0" name="Google Shape;47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8800" y="1091937"/>
            <a:ext cx="4541138" cy="1333562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2"/>
          <p:cNvSpPr/>
          <p:nvPr/>
        </p:nvSpPr>
        <p:spPr>
          <a:xfrm rot="-2421">
            <a:off x="6201868" y="3173027"/>
            <a:ext cx="426000" cy="396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3"/>
          <p:cNvSpPr txBox="1"/>
          <p:nvPr>
            <p:ph idx="1" type="body"/>
          </p:nvPr>
        </p:nvSpPr>
        <p:spPr>
          <a:xfrm>
            <a:off x="242500" y="3171300"/>
            <a:ext cx="24603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>
                <a:latin typeface="Roboto Mono"/>
                <a:ea typeface="Roboto Mono"/>
                <a:cs typeface="Roboto Mono"/>
                <a:sym typeface="Roboto Mono"/>
              </a:rPr>
              <a:t>Nettoyage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7" name="Google Shape;47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78" name="Google Shape;4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00" y="43676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213" y="1450000"/>
            <a:ext cx="1094750" cy="3102775"/>
          </a:xfrm>
          <a:prstGeom prst="rect">
            <a:avLst/>
          </a:prstGeom>
          <a:noFill/>
          <a:ln cap="flat" cmpd="sng" w="9525">
            <a:solidFill>
              <a:srgbClr val="303F9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0" name="Google Shape;48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525" y="1450000"/>
            <a:ext cx="4323726" cy="3102775"/>
          </a:xfrm>
          <a:prstGeom prst="rect">
            <a:avLst/>
          </a:prstGeom>
          <a:noFill/>
          <a:ln cap="flat" cmpd="sng" w="9525">
            <a:solidFill>
              <a:srgbClr val="303F9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1" name="Google Shape;48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650" y="919600"/>
            <a:ext cx="2568000" cy="143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1200" y="-100"/>
            <a:ext cx="7681248" cy="36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5" name="Google Shape;275;p16"/>
          <p:cNvSpPr txBox="1"/>
          <p:nvPr/>
        </p:nvSpPr>
        <p:spPr>
          <a:xfrm>
            <a:off x="3550750" y="2143650"/>
            <a:ext cx="5196300" cy="3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6"/>
          <p:cNvSpPr/>
          <p:nvPr/>
        </p:nvSpPr>
        <p:spPr>
          <a:xfrm>
            <a:off x="142900" y="1715275"/>
            <a:ext cx="2279100" cy="213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Qui suis-je ?</a:t>
            </a:r>
            <a:endParaRPr b="1" sz="1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6"/>
          <p:cNvSpPr/>
          <p:nvPr/>
        </p:nvSpPr>
        <p:spPr>
          <a:xfrm>
            <a:off x="2651975" y="787850"/>
            <a:ext cx="6198000" cy="391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EB Garamond"/>
              <a:buChar char="➢"/>
            </a:pPr>
            <a:r>
              <a:rPr lang="fr" sz="1300">
                <a:latin typeface="Roboto Mono"/>
                <a:ea typeface="Roboto Mono"/>
                <a:cs typeface="Roboto Mono"/>
                <a:sym typeface="Roboto Mono"/>
              </a:rPr>
              <a:t>Agent / Chef de cuisine collective</a:t>
            </a:r>
            <a:r>
              <a:rPr lang="fr" sz="1300"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sz="13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➢"/>
            </a:pPr>
            <a:r>
              <a:rPr lang="fr" sz="1300">
                <a:latin typeface="Roboto Mono"/>
                <a:ea typeface="Roboto Mono"/>
                <a:cs typeface="Roboto Mono"/>
                <a:sym typeface="Roboto Mono"/>
              </a:rPr>
              <a:t>Passion pour les voyages 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➢"/>
            </a:pPr>
            <a:r>
              <a:rPr lang="fr" sz="1300">
                <a:latin typeface="Roboto Mono"/>
                <a:ea typeface="Roboto Mono"/>
                <a:cs typeface="Roboto Mono"/>
                <a:sym typeface="Roboto Mono"/>
              </a:rPr>
              <a:t>Approfondir une </a:t>
            </a:r>
            <a:r>
              <a:rPr lang="fr" sz="1300">
                <a:latin typeface="Roboto Mono"/>
                <a:ea typeface="Roboto Mono"/>
                <a:cs typeface="Roboto Mono"/>
                <a:sym typeface="Roboto Mono"/>
              </a:rPr>
              <a:t>expérience</a:t>
            </a:r>
            <a:r>
              <a:rPr lang="fr" sz="1300">
                <a:latin typeface="Roboto Mono"/>
                <a:ea typeface="Roboto Mono"/>
                <a:cs typeface="Roboto Mono"/>
                <a:sym typeface="Roboto Mono"/>
              </a:rPr>
              <a:t> à l'etranger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➢"/>
            </a:pPr>
            <a:r>
              <a:rPr lang="fr" sz="1300">
                <a:latin typeface="Roboto Mono"/>
                <a:ea typeface="Roboto Mono"/>
                <a:cs typeface="Roboto Mono"/>
                <a:sym typeface="Roboto Mono"/>
              </a:rPr>
              <a:t>Retour à la réalité  et investissement immobilier 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➢"/>
            </a:pPr>
            <a:r>
              <a:rPr lang="fr" sz="1300">
                <a:latin typeface="Roboto Mono"/>
                <a:ea typeface="Roboto Mono"/>
                <a:cs typeface="Roboto Mono"/>
                <a:sym typeface="Roboto Mono"/>
              </a:rPr>
              <a:t>Passion pour les maisons “intelligente” et l’ergonomie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➢"/>
            </a:pPr>
            <a:r>
              <a:rPr lang="fr" sz="1300">
                <a:latin typeface="Roboto Mono"/>
                <a:ea typeface="Roboto Mono"/>
                <a:cs typeface="Roboto Mono"/>
                <a:sym typeface="Roboto Mono"/>
              </a:rPr>
              <a:t>Découverte </a:t>
            </a:r>
            <a:r>
              <a:rPr lang="fr" sz="1300">
                <a:latin typeface="Roboto Mono"/>
                <a:ea typeface="Roboto Mono"/>
                <a:cs typeface="Roboto Mono"/>
                <a:sym typeface="Roboto Mono"/>
              </a:rPr>
              <a:t>des formations #Hackeuses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Char char="➢"/>
            </a:pPr>
            <a:r>
              <a:rPr lang="fr" sz="1300">
                <a:latin typeface="Roboto Mono"/>
                <a:ea typeface="Roboto Mono"/>
                <a:cs typeface="Roboto Mono"/>
                <a:sym typeface="Roboto Mono"/>
              </a:rPr>
              <a:t>Développeuse Data by Simplon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78" name="Google Shape;27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7275" y="897013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9575" y="1866237"/>
            <a:ext cx="548700" cy="3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6"/>
          <p:cNvPicPr preferRelativeResize="0"/>
          <p:nvPr/>
        </p:nvPicPr>
        <p:blipFill rotWithShape="1">
          <a:blip r:embed="rId5">
            <a:alphaModFix/>
          </a:blip>
          <a:srcRect b="0" l="-202880" r="202880" t="0"/>
          <a:stretch/>
        </p:blipFill>
        <p:spPr>
          <a:xfrm>
            <a:off x="5840927" y="3681025"/>
            <a:ext cx="26765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5487" y="36810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44917" y="3212200"/>
            <a:ext cx="373133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2500" y="429760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08575" y="1445725"/>
            <a:ext cx="548700" cy="513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72450" y="2587438"/>
            <a:ext cx="548700" cy="387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4775" y="110025"/>
            <a:ext cx="7757674" cy="408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4"/>
          <p:cNvSpPr txBox="1"/>
          <p:nvPr>
            <p:ph idx="12" type="sldNum"/>
          </p:nvPr>
        </p:nvSpPr>
        <p:spPr>
          <a:xfrm>
            <a:off x="8442900" y="45688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88" name="Google Shape;4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00" y="431160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6407" y="760950"/>
            <a:ext cx="6522667" cy="3807925"/>
          </a:xfrm>
          <a:prstGeom prst="rect">
            <a:avLst/>
          </a:prstGeom>
          <a:noFill/>
          <a:ln cap="flat" cmpd="sng" w="9525">
            <a:solidFill>
              <a:srgbClr val="303F9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0" name="Google Shape;490;p34"/>
          <p:cNvSpPr txBox="1"/>
          <p:nvPr/>
        </p:nvSpPr>
        <p:spPr>
          <a:xfrm>
            <a:off x="242500" y="2222413"/>
            <a:ext cx="201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Préparation</a:t>
            </a:r>
            <a:endParaRPr/>
          </a:p>
        </p:txBody>
      </p:sp>
      <p:pic>
        <p:nvPicPr>
          <p:cNvPr id="491" name="Google Shape;49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7350" y="588"/>
            <a:ext cx="7651943" cy="3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/>
              <a:t>Création</a:t>
            </a:r>
            <a:r>
              <a:rPr b="1" lang="fr"/>
              <a:t> de la BDD</a:t>
            </a:r>
            <a:endParaRPr b="1"/>
          </a:p>
        </p:txBody>
      </p:sp>
      <p:sp>
        <p:nvSpPr>
          <p:cNvPr id="497" name="Google Shape;497;p35"/>
          <p:cNvSpPr txBox="1"/>
          <p:nvPr>
            <p:ph idx="12" type="sldNum"/>
          </p:nvPr>
        </p:nvSpPr>
        <p:spPr>
          <a:xfrm>
            <a:off x="8472458" y="4594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98" name="Google Shape;4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00" y="42835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88" y="823588"/>
            <a:ext cx="6619875" cy="1838325"/>
          </a:xfrm>
          <a:prstGeom prst="rect">
            <a:avLst/>
          </a:prstGeom>
          <a:noFill/>
          <a:ln cap="flat" cmpd="sng" w="9525">
            <a:solidFill>
              <a:srgbClr val="303F9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0" name="Google Shape;50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6238" y="2832763"/>
            <a:ext cx="6086475" cy="1762125"/>
          </a:xfrm>
          <a:prstGeom prst="rect">
            <a:avLst/>
          </a:prstGeom>
          <a:noFill/>
          <a:ln cap="flat" cmpd="sng" w="9525">
            <a:solidFill>
              <a:srgbClr val="303F9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1" name="Google Shape;50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1200" y="-100"/>
            <a:ext cx="7681248" cy="36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6"/>
          <p:cNvSpPr txBox="1"/>
          <p:nvPr>
            <p:ph idx="12" type="sldNum"/>
          </p:nvPr>
        </p:nvSpPr>
        <p:spPr>
          <a:xfrm>
            <a:off x="8472458" y="4607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07" name="Google Shape;5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00" y="432562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36"/>
          <p:cNvSpPr/>
          <p:nvPr/>
        </p:nvSpPr>
        <p:spPr>
          <a:xfrm rot="5400000">
            <a:off x="1245200" y="3880075"/>
            <a:ext cx="426000" cy="396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200" y="12150"/>
            <a:ext cx="7681248" cy="36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9925" y="3865525"/>
            <a:ext cx="6896100" cy="676275"/>
          </a:xfrm>
          <a:prstGeom prst="rect">
            <a:avLst/>
          </a:prstGeom>
          <a:noFill/>
          <a:ln cap="flat" cmpd="sng" w="9525">
            <a:solidFill>
              <a:srgbClr val="303F9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1" name="Google Shape;51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975" y="628725"/>
            <a:ext cx="8628046" cy="2980425"/>
          </a:xfrm>
          <a:prstGeom prst="rect">
            <a:avLst/>
          </a:prstGeom>
          <a:noFill/>
          <a:ln cap="flat" cmpd="sng" w="9525">
            <a:solidFill>
              <a:srgbClr val="303F9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7"/>
          <p:cNvSpPr txBox="1"/>
          <p:nvPr>
            <p:ph idx="12" type="sldNum"/>
          </p:nvPr>
        </p:nvSpPr>
        <p:spPr>
          <a:xfrm>
            <a:off x="8486458" y="4593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17" name="Google Shape;5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00" y="43288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200" y="37650"/>
            <a:ext cx="7628200" cy="357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5042" y="3961900"/>
            <a:ext cx="5918955" cy="631250"/>
          </a:xfrm>
          <a:prstGeom prst="rect">
            <a:avLst/>
          </a:prstGeom>
          <a:noFill/>
          <a:ln cap="flat" cmpd="sng" w="9525">
            <a:solidFill>
              <a:srgbClr val="303F9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0" name="Google Shape;52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375" y="713800"/>
            <a:ext cx="7434018" cy="2929662"/>
          </a:xfrm>
          <a:prstGeom prst="rect">
            <a:avLst/>
          </a:prstGeom>
          <a:noFill/>
          <a:ln cap="flat" cmpd="sng" w="9525">
            <a:solidFill>
              <a:srgbClr val="303F9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1" name="Google Shape;521;p37"/>
          <p:cNvSpPr/>
          <p:nvPr/>
        </p:nvSpPr>
        <p:spPr>
          <a:xfrm rot="5400000">
            <a:off x="1592300" y="3976450"/>
            <a:ext cx="426000" cy="396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8"/>
          <p:cNvSpPr txBox="1"/>
          <p:nvPr>
            <p:ph idx="12" type="sldNum"/>
          </p:nvPr>
        </p:nvSpPr>
        <p:spPr>
          <a:xfrm>
            <a:off x="8500483" y="4593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27" name="Google Shape;5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00" y="42259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200" y="-16900"/>
            <a:ext cx="7709273" cy="361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250" y="641975"/>
            <a:ext cx="4662675" cy="3286650"/>
          </a:xfrm>
          <a:prstGeom prst="rect">
            <a:avLst/>
          </a:prstGeom>
          <a:noFill/>
          <a:ln cap="flat" cmpd="sng" w="9525">
            <a:solidFill>
              <a:srgbClr val="303F9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0" name="Google Shape;53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3775" y="4024056"/>
            <a:ext cx="5347405" cy="659250"/>
          </a:xfrm>
          <a:prstGeom prst="rect">
            <a:avLst/>
          </a:prstGeom>
          <a:noFill/>
          <a:ln cap="flat" cmpd="sng" w="9525">
            <a:solidFill>
              <a:srgbClr val="303F9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1" name="Google Shape;531;p38"/>
          <p:cNvSpPr/>
          <p:nvPr/>
        </p:nvSpPr>
        <p:spPr>
          <a:xfrm rot="5400000">
            <a:off x="1860500" y="4155225"/>
            <a:ext cx="426000" cy="396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37" name="Google Shape;5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200" y="651700"/>
            <a:ext cx="5691600" cy="3699950"/>
          </a:xfrm>
          <a:prstGeom prst="rect">
            <a:avLst/>
          </a:prstGeom>
          <a:noFill/>
          <a:ln cap="flat" cmpd="sng" w="9525">
            <a:solidFill>
              <a:srgbClr val="303F9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8" name="Google Shape;53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563" y="13050"/>
            <a:ext cx="7460875" cy="3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0"/>
          <p:cNvSpPr txBox="1"/>
          <p:nvPr>
            <p:ph type="title"/>
          </p:nvPr>
        </p:nvSpPr>
        <p:spPr>
          <a:xfrm>
            <a:off x="395800" y="647925"/>
            <a:ext cx="85206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 Mono"/>
                <a:ea typeface="Roboto Mono"/>
                <a:cs typeface="Roboto Mono"/>
                <a:sym typeface="Roboto Mono"/>
              </a:rPr>
              <a:t>Back up de la Base de donnée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4" name="Google Shape;544;p40"/>
          <p:cNvSpPr txBox="1"/>
          <p:nvPr>
            <p:ph idx="12" type="sldNum"/>
          </p:nvPr>
        </p:nvSpPr>
        <p:spPr>
          <a:xfrm>
            <a:off x="8472458" y="45414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45" name="Google Shape;5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00" y="1578350"/>
            <a:ext cx="8076650" cy="2845987"/>
          </a:xfrm>
          <a:prstGeom prst="rect">
            <a:avLst/>
          </a:prstGeom>
          <a:noFill/>
          <a:ln cap="flat" cmpd="sng" w="9525">
            <a:solidFill>
              <a:srgbClr val="303F9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6" name="Google Shape;54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775" y="-9375"/>
            <a:ext cx="7743675" cy="3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1"/>
          <p:cNvSpPr txBox="1"/>
          <p:nvPr>
            <p:ph type="title"/>
          </p:nvPr>
        </p:nvSpPr>
        <p:spPr>
          <a:xfrm>
            <a:off x="217700" y="65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 Mono"/>
                <a:ea typeface="Roboto Mono"/>
                <a:cs typeface="Roboto Mono"/>
                <a:sym typeface="Roboto Mono"/>
              </a:rPr>
              <a:t>Sécurisation</a:t>
            </a:r>
            <a:r>
              <a:rPr lang="fr">
                <a:latin typeface="Roboto Mono"/>
                <a:ea typeface="Roboto Mono"/>
                <a:cs typeface="Roboto Mono"/>
                <a:sym typeface="Roboto Mono"/>
              </a:rPr>
              <a:t> de la Base de Donnée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2" name="Google Shape;552;p41"/>
          <p:cNvSpPr txBox="1"/>
          <p:nvPr>
            <p:ph idx="12" type="sldNum"/>
          </p:nvPr>
        </p:nvSpPr>
        <p:spPr>
          <a:xfrm>
            <a:off x="8472451" y="4565774"/>
            <a:ext cx="511200" cy="4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53" name="Google Shape;5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75" y="-9450"/>
            <a:ext cx="8080025" cy="37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50" y="2276300"/>
            <a:ext cx="2879325" cy="19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4225" y="1377850"/>
            <a:ext cx="5127780" cy="3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8759" y="2863750"/>
            <a:ext cx="3363241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1"/>
          <p:cNvSpPr/>
          <p:nvPr/>
        </p:nvSpPr>
        <p:spPr>
          <a:xfrm rot="-2004360">
            <a:off x="3800488" y="2484468"/>
            <a:ext cx="335653" cy="17456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1"/>
          <p:cNvSpPr/>
          <p:nvPr/>
        </p:nvSpPr>
        <p:spPr>
          <a:xfrm rot="5396928">
            <a:off x="6762520" y="2222950"/>
            <a:ext cx="335700" cy="17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2"/>
          <p:cNvSpPr txBox="1"/>
          <p:nvPr>
            <p:ph type="title"/>
          </p:nvPr>
        </p:nvSpPr>
        <p:spPr>
          <a:xfrm>
            <a:off x="311700" y="589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020">
                <a:latin typeface="Roboto Mono"/>
                <a:ea typeface="Roboto Mono"/>
                <a:cs typeface="Roboto Mono"/>
                <a:sym typeface="Roboto Mono"/>
              </a:rPr>
              <a:t>FOCUS sur les </a:t>
            </a:r>
            <a:r>
              <a:rPr b="1" lang="fr" sz="2020">
                <a:latin typeface="Roboto Mono"/>
                <a:ea typeface="Roboto Mono"/>
                <a:cs typeface="Roboto Mono"/>
                <a:sym typeface="Roboto Mono"/>
              </a:rPr>
              <a:t>DÉLITS</a:t>
            </a:r>
            <a:r>
              <a:rPr lang="fr" sz="2020">
                <a:latin typeface="Roboto Mono"/>
                <a:ea typeface="Roboto Mono"/>
                <a:cs typeface="Roboto Mono"/>
                <a:sym typeface="Roboto Mono"/>
              </a:rPr>
              <a:t> recensés par la Police Nationale</a:t>
            </a:r>
            <a:endParaRPr sz="202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4" name="Google Shape;564;p42"/>
          <p:cNvSpPr txBox="1"/>
          <p:nvPr>
            <p:ph idx="1" type="body"/>
          </p:nvPr>
        </p:nvSpPr>
        <p:spPr>
          <a:xfrm>
            <a:off x="3660400" y="3146150"/>
            <a:ext cx="5011800" cy="1634100"/>
          </a:xfrm>
          <a:prstGeom prst="rect">
            <a:avLst/>
          </a:prstGeom>
          <a:ln cap="flat" cmpd="sng" w="9525">
            <a:solidFill>
              <a:srgbClr val="303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fr" sz="1400">
                <a:latin typeface="Roboto Mono"/>
                <a:ea typeface="Roboto Mono"/>
                <a:cs typeface="Roboto Mono"/>
                <a:sym typeface="Roboto Mono"/>
              </a:rPr>
              <a:t>Les </a:t>
            </a:r>
            <a:r>
              <a:rPr b="1" lang="fr" sz="1400">
                <a:latin typeface="Roboto Mono"/>
                <a:ea typeface="Roboto Mono"/>
                <a:cs typeface="Roboto Mono"/>
                <a:sym typeface="Roboto Mono"/>
              </a:rPr>
              <a:t>délits</a:t>
            </a:r>
            <a:r>
              <a:rPr lang="fr" sz="14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1400">
                <a:latin typeface="Roboto Mono"/>
                <a:ea typeface="Roboto Mono"/>
                <a:cs typeface="Roboto Mono"/>
                <a:sym typeface="Roboto Mono"/>
              </a:rPr>
              <a:t>traités</a:t>
            </a:r>
            <a:r>
              <a:rPr lang="fr" sz="1400">
                <a:latin typeface="Roboto Mono"/>
                <a:ea typeface="Roboto Mono"/>
                <a:cs typeface="Roboto Mono"/>
                <a:sym typeface="Roboto Mono"/>
              </a:rPr>
              <a:t> dans cette analyse concernent : 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-"/>
            </a:pPr>
            <a:r>
              <a:rPr lang="fr" sz="1400">
                <a:latin typeface="Roboto Mono"/>
                <a:ea typeface="Roboto Mono"/>
                <a:cs typeface="Roboto Mono"/>
                <a:sym typeface="Roboto Mono"/>
              </a:rPr>
              <a:t>l’habitation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-"/>
            </a:pPr>
            <a:r>
              <a:rPr lang="fr" sz="1400">
                <a:latin typeface="Roboto Mono"/>
                <a:ea typeface="Roboto Mono"/>
                <a:cs typeface="Roboto Mono"/>
                <a:sym typeface="Roboto Mono"/>
              </a:rPr>
              <a:t>l’environnement autour de l’habitation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-"/>
            </a:pPr>
            <a:r>
              <a:rPr lang="fr" sz="1400">
                <a:latin typeface="Roboto Mono"/>
                <a:ea typeface="Roboto Mono"/>
                <a:cs typeface="Roboto Mono"/>
                <a:sym typeface="Roboto Mono"/>
              </a:rPr>
              <a:t>les biens personnels </a:t>
            </a:r>
            <a:r>
              <a:rPr lang="fr" sz="1400">
                <a:latin typeface="Roboto Mono"/>
                <a:ea typeface="Roboto Mono"/>
                <a:cs typeface="Roboto Mono"/>
                <a:sym typeface="Roboto Mono"/>
              </a:rPr>
              <a:t>susceptibles</a:t>
            </a:r>
            <a:r>
              <a:rPr lang="fr" sz="1400">
                <a:latin typeface="Roboto Mono"/>
                <a:ea typeface="Roboto Mono"/>
                <a:cs typeface="Roboto Mono"/>
                <a:sym typeface="Roboto Mono"/>
              </a:rPr>
              <a:t> d’être entreposés proche du lieu d’habitation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5" name="Google Shape;56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66" name="Google Shape;566;p42"/>
          <p:cNvSpPr/>
          <p:nvPr/>
        </p:nvSpPr>
        <p:spPr>
          <a:xfrm rot="5400000">
            <a:off x="1634425" y="3661925"/>
            <a:ext cx="543300" cy="477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9500"/>
            <a:ext cx="5935010" cy="16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175" y="0"/>
            <a:ext cx="7743675" cy="419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3"/>
          <p:cNvSpPr txBox="1"/>
          <p:nvPr>
            <p:ph type="title"/>
          </p:nvPr>
        </p:nvSpPr>
        <p:spPr>
          <a:xfrm>
            <a:off x="441350" y="551696"/>
            <a:ext cx="1547100" cy="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 Mono"/>
                <a:ea typeface="Roboto Mono"/>
                <a:cs typeface="Roboto Mono"/>
                <a:sym typeface="Roboto Mono"/>
              </a:rPr>
              <a:t>DÉLITS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4" name="Google Shape;574;p43"/>
          <p:cNvSpPr txBox="1"/>
          <p:nvPr>
            <p:ph idx="1" type="body"/>
          </p:nvPr>
        </p:nvSpPr>
        <p:spPr>
          <a:xfrm>
            <a:off x="1988450" y="642300"/>
            <a:ext cx="144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De 2012 à 2020</a:t>
            </a:r>
            <a:endParaRPr/>
          </a:p>
        </p:txBody>
      </p:sp>
      <p:sp>
        <p:nvSpPr>
          <p:cNvPr id="575" name="Google Shape;57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76" name="Google Shape;5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5137" y="464438"/>
            <a:ext cx="2345419" cy="43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4163" y="681350"/>
            <a:ext cx="2466975" cy="38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700" y="1126500"/>
            <a:ext cx="3828800" cy="3547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150" y="-30350"/>
            <a:ext cx="7757676" cy="420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7"/>
          <p:cNvSpPr txBox="1"/>
          <p:nvPr>
            <p:ph idx="12" type="sldNum"/>
          </p:nvPr>
        </p:nvSpPr>
        <p:spPr>
          <a:xfrm>
            <a:off x="8472458" y="4551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7"/>
          <p:cNvSpPr txBox="1"/>
          <p:nvPr/>
        </p:nvSpPr>
        <p:spPr>
          <a:xfrm>
            <a:off x="3550750" y="2143650"/>
            <a:ext cx="519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7"/>
          <p:cNvSpPr/>
          <p:nvPr/>
        </p:nvSpPr>
        <p:spPr>
          <a:xfrm>
            <a:off x="411125" y="1549175"/>
            <a:ext cx="2279100" cy="213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Pourquoi Simplon</a:t>
            </a:r>
            <a:r>
              <a:rPr b="1" lang="fr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?</a:t>
            </a:r>
            <a:endParaRPr b="1" sz="1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17"/>
          <p:cNvPicPr preferRelativeResize="0"/>
          <p:nvPr/>
        </p:nvPicPr>
        <p:blipFill rotWithShape="1">
          <a:blip r:embed="rId3">
            <a:alphaModFix/>
          </a:blip>
          <a:srcRect b="0" l="-202880" r="202880" t="0"/>
          <a:stretch/>
        </p:blipFill>
        <p:spPr>
          <a:xfrm>
            <a:off x="5840927" y="3681025"/>
            <a:ext cx="26765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500" y="429760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6000" y="584175"/>
            <a:ext cx="4728811" cy="897000"/>
          </a:xfrm>
          <a:prstGeom prst="rect">
            <a:avLst/>
          </a:prstGeom>
          <a:noFill/>
          <a:ln cap="flat" cmpd="sng" w="9525">
            <a:solidFill>
              <a:srgbClr val="303F9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7" name="Google Shape;297;p17"/>
          <p:cNvSpPr txBox="1"/>
          <p:nvPr/>
        </p:nvSpPr>
        <p:spPr>
          <a:xfrm>
            <a:off x="3397450" y="1549175"/>
            <a:ext cx="4785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79">
                <a:solidFill>
                  <a:srgbClr val="000000"/>
                </a:solidFill>
              </a:rPr>
              <a:t>Des formations inclusives...</a:t>
            </a:r>
            <a:endParaRPr sz="1779">
              <a:solidFill>
                <a:srgbClr val="000000"/>
              </a:solidFill>
            </a:endParaRPr>
          </a:p>
        </p:txBody>
      </p:sp>
      <p:pic>
        <p:nvPicPr>
          <p:cNvPr id="298" name="Google Shape;2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6000" y="1933675"/>
            <a:ext cx="1815600" cy="2719300"/>
          </a:xfrm>
          <a:prstGeom prst="rect">
            <a:avLst/>
          </a:prstGeom>
          <a:noFill/>
          <a:ln cap="flat" cmpd="sng" w="9525">
            <a:solidFill>
              <a:srgbClr val="303F9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9" name="Google Shape;29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8425" y="1933675"/>
            <a:ext cx="1706375" cy="2719300"/>
          </a:xfrm>
          <a:prstGeom prst="rect">
            <a:avLst/>
          </a:prstGeom>
          <a:noFill/>
          <a:ln cap="flat" cmpd="sng" w="9525">
            <a:solidFill>
              <a:srgbClr val="303F9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0" name="Google Shape;30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775" y="7050"/>
            <a:ext cx="7757674" cy="408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85" name="Google Shape;5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575" y="785925"/>
            <a:ext cx="6086175" cy="252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162" y="0"/>
            <a:ext cx="7757676" cy="420698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4"/>
          <p:cNvSpPr/>
          <p:nvPr/>
        </p:nvSpPr>
        <p:spPr>
          <a:xfrm>
            <a:off x="4113000" y="3892900"/>
            <a:ext cx="459000" cy="420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93" name="Google Shape;59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75" y="535275"/>
            <a:ext cx="5303285" cy="41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775" y="37275"/>
            <a:ext cx="7757676" cy="420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4324" y="535275"/>
            <a:ext cx="2564925" cy="41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6"/>
          <p:cNvSpPr txBox="1"/>
          <p:nvPr>
            <p:ph type="title"/>
          </p:nvPr>
        </p:nvSpPr>
        <p:spPr>
          <a:xfrm>
            <a:off x="357938" y="576250"/>
            <a:ext cx="84744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FOCUS sur la </a:t>
            </a:r>
            <a:r>
              <a:rPr b="1" lang="fr"/>
              <a:t>VIDÉOPROTECTION</a:t>
            </a:r>
            <a:endParaRPr b="1"/>
          </a:p>
        </p:txBody>
      </p:sp>
      <p:sp>
        <p:nvSpPr>
          <p:cNvPr id="601" name="Google Shape;60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02" name="Google Shape;6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425" y="1470438"/>
            <a:ext cx="6545905" cy="220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288" y="0"/>
            <a:ext cx="7743675" cy="419939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6"/>
          <p:cNvSpPr/>
          <p:nvPr/>
        </p:nvSpPr>
        <p:spPr>
          <a:xfrm>
            <a:off x="4113000" y="4042575"/>
            <a:ext cx="459000" cy="420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10" name="Google Shape;6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8986" y="613575"/>
            <a:ext cx="5709264" cy="385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950" y="0"/>
            <a:ext cx="7646826" cy="414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150" y="630075"/>
            <a:ext cx="2065925" cy="2199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150" y="2829950"/>
            <a:ext cx="2065925" cy="16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19" name="Google Shape;6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63" y="969538"/>
            <a:ext cx="8159275" cy="20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950" y="0"/>
            <a:ext cx="7589501" cy="411578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48"/>
          <p:cNvSpPr/>
          <p:nvPr/>
        </p:nvSpPr>
        <p:spPr>
          <a:xfrm>
            <a:off x="4189500" y="3539025"/>
            <a:ext cx="459000" cy="420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27" name="Google Shape;62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950" y="602575"/>
            <a:ext cx="5906226" cy="40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774" y="0"/>
            <a:ext cx="7702575" cy="417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250" y="726390"/>
            <a:ext cx="2205875" cy="3813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0"/>
          <p:cNvSpPr txBox="1"/>
          <p:nvPr>
            <p:ph type="title"/>
          </p:nvPr>
        </p:nvSpPr>
        <p:spPr>
          <a:xfrm>
            <a:off x="311700" y="806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FOCUS sur l’</a:t>
            </a:r>
            <a:r>
              <a:rPr b="1" lang="fr"/>
              <a:t>IMMO</a:t>
            </a:r>
            <a:endParaRPr b="1"/>
          </a:p>
        </p:txBody>
      </p:sp>
      <p:sp>
        <p:nvSpPr>
          <p:cNvPr id="635" name="Google Shape;63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36" name="Google Shape;63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150" y="1579675"/>
            <a:ext cx="6737225" cy="180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775" y="0"/>
            <a:ext cx="7757676" cy="420698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0"/>
          <p:cNvSpPr/>
          <p:nvPr/>
        </p:nvSpPr>
        <p:spPr>
          <a:xfrm>
            <a:off x="4208625" y="3845100"/>
            <a:ext cx="459000" cy="420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44" name="Google Shape;6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48" y="593025"/>
            <a:ext cx="5964024" cy="40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775" y="0"/>
            <a:ext cx="7743675" cy="419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4100" y="769975"/>
            <a:ext cx="2142525" cy="37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52" name="Google Shape;6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025" y="0"/>
            <a:ext cx="7385900" cy="40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788" y="1051525"/>
            <a:ext cx="7756421" cy="21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52"/>
          <p:cNvSpPr/>
          <p:nvPr/>
        </p:nvSpPr>
        <p:spPr>
          <a:xfrm>
            <a:off x="4208625" y="3845100"/>
            <a:ext cx="459000" cy="420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60" name="Google Shape;6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950" y="0"/>
            <a:ext cx="7589501" cy="411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2075" y="718300"/>
            <a:ext cx="6465850" cy="39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400" y="651800"/>
            <a:ext cx="1819450" cy="40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8"/>
          <p:cNvSpPr txBox="1"/>
          <p:nvPr>
            <p:ph type="ctrTitle"/>
          </p:nvPr>
        </p:nvSpPr>
        <p:spPr>
          <a:xfrm>
            <a:off x="228150" y="202650"/>
            <a:ext cx="1863900" cy="6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 Mono"/>
                <a:ea typeface="Roboto Mono"/>
                <a:cs typeface="Roboto Mono"/>
                <a:sym typeface="Roboto Mono"/>
              </a:rPr>
              <a:t>Plan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6" name="Google Shape;30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07" name="Google Shape;307;p18"/>
          <p:cNvSpPr/>
          <p:nvPr/>
        </p:nvSpPr>
        <p:spPr>
          <a:xfrm>
            <a:off x="0" y="1023975"/>
            <a:ext cx="1697400" cy="619500"/>
          </a:xfrm>
          <a:prstGeom prst="chevron">
            <a:avLst>
              <a:gd fmla="val 50000" name="adj"/>
            </a:avLst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latin typeface="Roboto Mono"/>
                <a:ea typeface="Roboto Mono"/>
                <a:cs typeface="Roboto Mono"/>
                <a:sym typeface="Roboto Mono"/>
              </a:rPr>
              <a:t>INTRODUCTION</a:t>
            </a:r>
            <a:endParaRPr b="1"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8" name="Google Shape;308;p18"/>
          <p:cNvSpPr/>
          <p:nvPr/>
        </p:nvSpPr>
        <p:spPr>
          <a:xfrm>
            <a:off x="1469400" y="1023975"/>
            <a:ext cx="1697400" cy="6195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latin typeface="Roboto Mono"/>
                <a:ea typeface="Roboto Mono"/>
                <a:cs typeface="Roboto Mono"/>
                <a:sym typeface="Roboto Mono"/>
              </a:rPr>
              <a:t>ORGANISATION</a:t>
            </a:r>
            <a:endParaRPr b="1"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9" name="Google Shape;309;p18"/>
          <p:cNvSpPr/>
          <p:nvPr/>
        </p:nvSpPr>
        <p:spPr>
          <a:xfrm>
            <a:off x="4407825" y="1023975"/>
            <a:ext cx="1697400" cy="6195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latin typeface="Roboto Mono"/>
                <a:ea typeface="Roboto Mono"/>
                <a:cs typeface="Roboto Mono"/>
                <a:sym typeface="Roboto Mono"/>
              </a:rPr>
              <a:t>DÉVELOPPEMENT</a:t>
            </a:r>
            <a:endParaRPr b="1"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0" name="Google Shape;310;p18"/>
          <p:cNvSpPr/>
          <p:nvPr/>
        </p:nvSpPr>
        <p:spPr>
          <a:xfrm>
            <a:off x="5892600" y="1023975"/>
            <a:ext cx="1697400" cy="6195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latin typeface="Roboto Mono"/>
                <a:ea typeface="Roboto Mono"/>
                <a:cs typeface="Roboto Mono"/>
                <a:sym typeface="Roboto Mono"/>
              </a:rPr>
              <a:t>EXPLOITATION</a:t>
            </a:r>
            <a:endParaRPr b="1"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1" name="Google Shape;311;p18"/>
          <p:cNvSpPr/>
          <p:nvPr/>
        </p:nvSpPr>
        <p:spPr>
          <a:xfrm>
            <a:off x="7346250" y="1023975"/>
            <a:ext cx="1697400" cy="6195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latin typeface="Roboto Mono"/>
                <a:ea typeface="Roboto Mono"/>
                <a:cs typeface="Roboto Mono"/>
                <a:sym typeface="Roboto Mono"/>
              </a:rPr>
              <a:t>CONCLUSION</a:t>
            </a:r>
            <a:endParaRPr b="1"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2" name="Google Shape;312;p18"/>
          <p:cNvSpPr/>
          <p:nvPr/>
        </p:nvSpPr>
        <p:spPr>
          <a:xfrm>
            <a:off x="2946300" y="1023975"/>
            <a:ext cx="1697400" cy="6195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latin typeface="Roboto Mono"/>
                <a:ea typeface="Roboto Mono"/>
                <a:cs typeface="Roboto Mono"/>
                <a:sym typeface="Roboto Mono"/>
              </a:rPr>
              <a:t>CONCEPTION</a:t>
            </a:r>
            <a:endParaRPr b="1"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3" name="Google Shape;313;p18"/>
          <p:cNvSpPr/>
          <p:nvPr/>
        </p:nvSpPr>
        <p:spPr>
          <a:xfrm>
            <a:off x="86700" y="1960375"/>
            <a:ext cx="1382700" cy="1780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# Contexte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# Un peu d’infos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# Objectif</a:t>
            </a:r>
            <a:endParaRPr sz="1200"/>
          </a:p>
        </p:txBody>
      </p:sp>
      <p:sp>
        <p:nvSpPr>
          <p:cNvPr id="314" name="Google Shape;314;p18"/>
          <p:cNvSpPr/>
          <p:nvPr/>
        </p:nvSpPr>
        <p:spPr>
          <a:xfrm>
            <a:off x="1469400" y="1960375"/>
            <a:ext cx="1456500" cy="1780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# Gestion de projet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# Stack technique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# Modèle organisationnel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15" name="Google Shape;315;p18"/>
          <p:cNvSpPr/>
          <p:nvPr/>
        </p:nvSpPr>
        <p:spPr>
          <a:xfrm>
            <a:off x="2952750" y="1960375"/>
            <a:ext cx="1456500" cy="1780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# </a:t>
            </a:r>
            <a:r>
              <a:rPr lang="fr" sz="1200"/>
              <a:t>Modélisation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16" name="Google Shape;316;p18"/>
          <p:cNvSpPr/>
          <p:nvPr/>
        </p:nvSpPr>
        <p:spPr>
          <a:xfrm>
            <a:off x="4407825" y="1960375"/>
            <a:ext cx="1456500" cy="1780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# Nettoyage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# Préparation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# </a:t>
            </a:r>
            <a:r>
              <a:rPr lang="fr" sz="1200"/>
              <a:t>Création</a:t>
            </a:r>
            <a:r>
              <a:rPr lang="fr" sz="1200"/>
              <a:t> de la BDD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# Insertion dans la BDD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#Back up de la BDD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#Sécurisation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17" name="Google Shape;317;p18"/>
          <p:cNvSpPr/>
          <p:nvPr/>
        </p:nvSpPr>
        <p:spPr>
          <a:xfrm>
            <a:off x="5892600" y="1960375"/>
            <a:ext cx="1456500" cy="1780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# Focus sur les tables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# Visualisations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18" name="Google Shape;318;p18"/>
          <p:cNvSpPr/>
          <p:nvPr/>
        </p:nvSpPr>
        <p:spPr>
          <a:xfrm>
            <a:off x="7346250" y="1960375"/>
            <a:ext cx="1456500" cy="1780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# Remerciement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4"/>
          <p:cNvSpPr txBox="1"/>
          <p:nvPr>
            <p:ph idx="12" type="sldNum"/>
          </p:nvPr>
        </p:nvSpPr>
        <p:spPr>
          <a:xfrm>
            <a:off x="8486483" y="45688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8" name="Google Shape;66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2799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100" y="742804"/>
            <a:ext cx="2688400" cy="2518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5800" y="1130950"/>
            <a:ext cx="3637525" cy="33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963" y="0"/>
            <a:ext cx="7626074" cy="413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5"/>
          <p:cNvSpPr txBox="1"/>
          <p:nvPr>
            <p:ph type="title"/>
          </p:nvPr>
        </p:nvSpPr>
        <p:spPr>
          <a:xfrm>
            <a:off x="311700" y="445025"/>
            <a:ext cx="85206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502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5020">
                <a:latin typeface="Roboto Mono"/>
                <a:ea typeface="Roboto Mono"/>
                <a:cs typeface="Roboto Mono"/>
                <a:sym typeface="Roboto Mono"/>
              </a:rPr>
              <a:t>Waiting...</a:t>
            </a:r>
            <a:endParaRPr sz="502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7" name="Google Shape;677;p55"/>
          <p:cNvSpPr txBox="1"/>
          <p:nvPr>
            <p:ph idx="1" type="body"/>
          </p:nvPr>
        </p:nvSpPr>
        <p:spPr>
          <a:xfrm>
            <a:off x="369350" y="2219700"/>
            <a:ext cx="88374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3000">
                <a:latin typeface="Roboto Mono"/>
                <a:ea typeface="Roboto Mono"/>
                <a:cs typeface="Roboto Mono"/>
                <a:sym typeface="Roboto Mono"/>
              </a:rPr>
              <a:t>Restez assis, ce n’est pas fini... :) 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8" name="Google Shape;67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79" name="Google Shape;67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775" y="0"/>
            <a:ext cx="7757676" cy="382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6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Conclusion...	</a:t>
            </a:r>
            <a:endParaRPr/>
          </a:p>
        </p:txBody>
      </p:sp>
      <p:sp>
        <p:nvSpPr>
          <p:cNvPr id="685" name="Google Shape;685;p56"/>
          <p:cNvSpPr txBox="1"/>
          <p:nvPr>
            <p:ph idx="1" type="body"/>
          </p:nvPr>
        </p:nvSpPr>
        <p:spPr>
          <a:xfrm>
            <a:off x="311700" y="1152475"/>
            <a:ext cx="4260300" cy="25683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Le 18ème et 19ème arrondissement :</a:t>
            </a:r>
            <a:endParaRPr b="1" sz="1000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055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Les +</a:t>
            </a:r>
            <a:endParaRPr sz="1055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5592" lvl="0" marL="457200" rtl="0" algn="l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055"/>
              <a:buFont typeface="Roboto Mono"/>
              <a:buChar char="●"/>
            </a:pPr>
            <a:r>
              <a:rPr lang="fr" sz="1055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Bien doté en caméra</a:t>
            </a:r>
            <a:endParaRPr sz="1055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5592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55"/>
              <a:buFont typeface="Roboto Mono"/>
              <a:buChar char="●"/>
            </a:pPr>
            <a:r>
              <a:rPr lang="fr" sz="1055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Financièrement attractif</a:t>
            </a:r>
            <a:endParaRPr sz="1055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5592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55"/>
              <a:buFont typeface="Roboto Mono"/>
              <a:buChar char="●"/>
            </a:pPr>
            <a:r>
              <a:rPr lang="fr" sz="1055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Très populaire en terme de vente</a:t>
            </a:r>
            <a:endParaRPr sz="1055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5592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55"/>
              <a:buFont typeface="Roboto Mono"/>
              <a:buChar char="●"/>
            </a:pPr>
            <a:r>
              <a:rPr lang="fr" sz="1055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Bien doté en bien de type maison (19ème et 16ème)</a:t>
            </a:r>
            <a:endParaRPr sz="1055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055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Les -</a:t>
            </a:r>
            <a:endParaRPr sz="1055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5592" lvl="0" marL="457200" rtl="0" algn="l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055"/>
              <a:buFont typeface="Roboto Mono"/>
              <a:buChar char="●"/>
            </a:pPr>
            <a:r>
              <a:rPr lang="fr" sz="1055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Quartier les plus criminogène (Beaucoup de cambriolage)</a:t>
            </a:r>
            <a:endParaRPr sz="1055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55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955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6" name="Google Shape;68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87" name="Google Shape;68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75" y="0"/>
            <a:ext cx="7743676" cy="381789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6"/>
          <p:cNvSpPr txBox="1"/>
          <p:nvPr/>
        </p:nvSpPr>
        <p:spPr>
          <a:xfrm>
            <a:off x="4572000" y="1152475"/>
            <a:ext cx="3999300" cy="2568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Le 2ème et 4ème arrondissement :</a:t>
            </a:r>
            <a:endParaRPr b="1" sz="1000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055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Les +</a:t>
            </a:r>
            <a:endParaRPr sz="1055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559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055"/>
              <a:buFont typeface="Roboto Mono"/>
              <a:buChar char="●"/>
            </a:pPr>
            <a:r>
              <a:rPr lang="fr" sz="1055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Peu criminogène (Dénombre peu de cambriolage)</a:t>
            </a:r>
            <a:endParaRPr sz="1055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55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55"/>
              <a:buFont typeface="Roboto Mono"/>
              <a:buChar char="●"/>
            </a:pPr>
            <a:r>
              <a:rPr lang="fr" sz="1055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Petit en superficie</a:t>
            </a:r>
            <a:endParaRPr sz="1055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55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055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Les -</a:t>
            </a:r>
            <a:endParaRPr sz="1055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559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055"/>
              <a:buFont typeface="Roboto Mono"/>
              <a:buChar char="●"/>
            </a:pPr>
            <a:r>
              <a:rPr lang="fr" sz="1055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Rareté de l’offre</a:t>
            </a:r>
            <a:endParaRPr sz="1055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55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9" name="Google Shape;689;p56"/>
          <p:cNvSpPr txBox="1"/>
          <p:nvPr/>
        </p:nvSpPr>
        <p:spPr>
          <a:xfrm>
            <a:off x="162600" y="3500725"/>
            <a:ext cx="77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56"/>
          <p:cNvSpPr txBox="1"/>
          <p:nvPr/>
        </p:nvSpPr>
        <p:spPr>
          <a:xfrm>
            <a:off x="535650" y="3969425"/>
            <a:ext cx="79368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055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Enfin, afin que chacun puisse </a:t>
            </a:r>
            <a:r>
              <a:rPr b="1" lang="fr" sz="1055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trouver son bonheur</a:t>
            </a:r>
            <a:r>
              <a:rPr lang="fr" sz="1055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 et ce en fonction de ses critères personnelles, il peut être intéressant d’utiliser </a:t>
            </a:r>
            <a:r>
              <a:rPr b="1" lang="fr" sz="1055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l’outil d’aide à la décision</a:t>
            </a:r>
            <a:r>
              <a:rPr lang="fr" sz="1055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sz="1055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7"/>
          <p:cNvSpPr txBox="1"/>
          <p:nvPr>
            <p:ph idx="1" type="body"/>
          </p:nvPr>
        </p:nvSpPr>
        <p:spPr>
          <a:xfrm>
            <a:off x="4491750" y="786300"/>
            <a:ext cx="392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/>
              <a:t>Nettoyage des données </a:t>
            </a:r>
            <a:endParaRPr b="1"/>
          </a:p>
          <a:p>
            <a:pPr indent="-325755" lvl="0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Données complexes et conséquentes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		</a:t>
            </a:r>
            <a:r>
              <a:rPr b="1" lang="fr"/>
              <a:t>Approfondissement</a:t>
            </a:r>
            <a:r>
              <a:rPr b="1" lang="fr"/>
              <a:t> de techno</a:t>
            </a:r>
            <a:endParaRPr b="1"/>
          </a:p>
          <a:p>
            <a:pPr indent="-325755" lvl="0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Recherche et lecture de documents techniques</a:t>
            </a:r>
            <a:endParaRPr/>
          </a:p>
        </p:txBody>
      </p:sp>
      <p:sp>
        <p:nvSpPr>
          <p:cNvPr id="696" name="Google Shape;696;p57"/>
          <p:cNvSpPr txBox="1"/>
          <p:nvPr>
            <p:ph idx="12" type="sldNum"/>
          </p:nvPr>
        </p:nvSpPr>
        <p:spPr>
          <a:xfrm>
            <a:off x="8486458" y="45688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97" name="Google Shape;69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2835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57"/>
          <p:cNvSpPr/>
          <p:nvPr/>
        </p:nvSpPr>
        <p:spPr>
          <a:xfrm>
            <a:off x="791200" y="1325050"/>
            <a:ext cx="2279100" cy="213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Difficultés en cours de route ...</a:t>
            </a:r>
            <a:endParaRPr b="1" sz="1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7"/>
          <p:cNvSpPr/>
          <p:nvPr/>
        </p:nvSpPr>
        <p:spPr>
          <a:xfrm>
            <a:off x="4572000" y="1325050"/>
            <a:ext cx="314700" cy="2097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7"/>
          <p:cNvSpPr/>
          <p:nvPr/>
        </p:nvSpPr>
        <p:spPr>
          <a:xfrm>
            <a:off x="4572000" y="3130123"/>
            <a:ext cx="314700" cy="2097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1" name="Google Shape;70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963" y="-6225"/>
            <a:ext cx="7554074" cy="372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8"/>
          <p:cNvSpPr txBox="1"/>
          <p:nvPr>
            <p:ph idx="12" type="sldNum"/>
          </p:nvPr>
        </p:nvSpPr>
        <p:spPr>
          <a:xfrm>
            <a:off x="8486483" y="4593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07" name="Google Shape;70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00" y="43676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8"/>
          <p:cNvSpPr/>
          <p:nvPr/>
        </p:nvSpPr>
        <p:spPr>
          <a:xfrm>
            <a:off x="327475" y="1451350"/>
            <a:ext cx="2279100" cy="213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Exemple de recherche...</a:t>
            </a:r>
            <a:endParaRPr b="1" sz="1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58"/>
          <p:cNvSpPr/>
          <p:nvPr/>
        </p:nvSpPr>
        <p:spPr>
          <a:xfrm>
            <a:off x="3864150" y="1504350"/>
            <a:ext cx="314700" cy="2097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8"/>
          <p:cNvSpPr/>
          <p:nvPr/>
        </p:nvSpPr>
        <p:spPr>
          <a:xfrm>
            <a:off x="3864150" y="3393498"/>
            <a:ext cx="314700" cy="2097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1" name="Google Shape;71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9650" y="899650"/>
            <a:ext cx="5476251" cy="3098050"/>
          </a:xfrm>
          <a:prstGeom prst="rect">
            <a:avLst/>
          </a:prstGeom>
          <a:noFill/>
          <a:ln cap="flat" cmpd="sng" w="9525">
            <a:solidFill>
              <a:srgbClr val="303F9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2" name="Google Shape;71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0763" y="3650488"/>
            <a:ext cx="3427488" cy="942650"/>
          </a:xfrm>
          <a:prstGeom prst="rect">
            <a:avLst/>
          </a:prstGeom>
          <a:noFill/>
          <a:ln cap="flat" cmpd="sng" w="9525">
            <a:solidFill>
              <a:srgbClr val="303F9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3" name="Google Shape;713;p58"/>
          <p:cNvSpPr/>
          <p:nvPr/>
        </p:nvSpPr>
        <p:spPr>
          <a:xfrm>
            <a:off x="4001163" y="4230223"/>
            <a:ext cx="314700" cy="2097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4" name="Google Shape;714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775" y="0"/>
            <a:ext cx="7771701" cy="383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9"/>
          <p:cNvSpPr txBox="1"/>
          <p:nvPr>
            <p:ph idx="12" type="sldNum"/>
          </p:nvPr>
        </p:nvSpPr>
        <p:spPr>
          <a:xfrm>
            <a:off x="8500483" y="45651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20" name="Google Shape;7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00" y="4255550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59"/>
          <p:cNvSpPr/>
          <p:nvPr/>
        </p:nvSpPr>
        <p:spPr>
          <a:xfrm>
            <a:off x="2060513" y="3878873"/>
            <a:ext cx="314700" cy="2097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2" name="Google Shape;72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0600" y="2634875"/>
            <a:ext cx="5192375" cy="1762125"/>
          </a:xfrm>
          <a:prstGeom prst="rect">
            <a:avLst/>
          </a:prstGeom>
          <a:noFill/>
          <a:ln cap="flat" cmpd="sng" w="9525">
            <a:solidFill>
              <a:srgbClr val="303F9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3" name="Google Shape;72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500" y="801738"/>
            <a:ext cx="3086152" cy="2740687"/>
          </a:xfrm>
          <a:prstGeom prst="rect">
            <a:avLst/>
          </a:prstGeom>
          <a:noFill/>
          <a:ln cap="flat" cmpd="sng" w="9525">
            <a:solidFill>
              <a:srgbClr val="303F9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4" name="Google Shape;724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775" y="29500"/>
            <a:ext cx="7771701" cy="383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0"/>
          <p:cNvSpPr txBox="1"/>
          <p:nvPr>
            <p:ph idx="1" type="body"/>
          </p:nvPr>
        </p:nvSpPr>
        <p:spPr>
          <a:xfrm>
            <a:off x="3390363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Étendre</a:t>
            </a:r>
            <a:r>
              <a:rPr lang="fr"/>
              <a:t> l’analyse à la France entière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	Visualisations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		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Interface graphique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Ajout de fonctionnalité : Transport, école...</a:t>
            </a:r>
            <a:endParaRPr/>
          </a:p>
        </p:txBody>
      </p:sp>
      <p:sp>
        <p:nvSpPr>
          <p:cNvPr id="730" name="Google Shape;730;p60"/>
          <p:cNvSpPr txBox="1"/>
          <p:nvPr>
            <p:ph idx="12" type="sldNum"/>
          </p:nvPr>
        </p:nvSpPr>
        <p:spPr>
          <a:xfrm>
            <a:off x="8472451" y="4634299"/>
            <a:ext cx="459900" cy="3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31" name="Google Shape;73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311600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60"/>
          <p:cNvSpPr/>
          <p:nvPr/>
        </p:nvSpPr>
        <p:spPr>
          <a:xfrm>
            <a:off x="387725" y="1279650"/>
            <a:ext cx="2279100" cy="213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 suivre ...</a:t>
            </a:r>
            <a:endParaRPr b="1" sz="1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60"/>
          <p:cNvSpPr/>
          <p:nvPr/>
        </p:nvSpPr>
        <p:spPr>
          <a:xfrm>
            <a:off x="3390375" y="1152863"/>
            <a:ext cx="314700" cy="2097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60"/>
          <p:cNvSpPr/>
          <p:nvPr/>
        </p:nvSpPr>
        <p:spPr>
          <a:xfrm>
            <a:off x="3390375" y="3084452"/>
            <a:ext cx="314700" cy="2097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60"/>
          <p:cNvSpPr/>
          <p:nvPr/>
        </p:nvSpPr>
        <p:spPr>
          <a:xfrm>
            <a:off x="3390375" y="2131638"/>
            <a:ext cx="314700" cy="2097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60"/>
          <p:cNvSpPr/>
          <p:nvPr/>
        </p:nvSpPr>
        <p:spPr>
          <a:xfrm>
            <a:off x="3390375" y="3953150"/>
            <a:ext cx="314700" cy="2097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7" name="Google Shape;73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7613" y="1794975"/>
            <a:ext cx="2676525" cy="1714500"/>
          </a:xfrm>
          <a:prstGeom prst="rect">
            <a:avLst/>
          </a:prstGeom>
          <a:noFill/>
          <a:ln cap="flat" cmpd="sng" w="9525">
            <a:solidFill>
              <a:srgbClr val="303F9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8" name="Google Shape;73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163" y="1325"/>
            <a:ext cx="7757676" cy="382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1"/>
          <p:cNvSpPr txBox="1"/>
          <p:nvPr>
            <p:ph idx="1" type="body"/>
          </p:nvPr>
        </p:nvSpPr>
        <p:spPr>
          <a:xfrm>
            <a:off x="3285100" y="0"/>
            <a:ext cx="6065700" cy="46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200">
                <a:latin typeface="Verdana"/>
                <a:ea typeface="Verdana"/>
                <a:cs typeface="Verdana"/>
                <a:sym typeface="Verdana"/>
              </a:rPr>
              <a:t>A c</a:t>
            </a:r>
            <a:r>
              <a:rPr lang="fr" sz="7200">
                <a:latin typeface="Verdana"/>
                <a:ea typeface="Verdana"/>
                <a:cs typeface="Verdana"/>
                <a:sym typeface="Verdana"/>
              </a:rPr>
              <a:t>hacun de mes formateurs </a:t>
            </a:r>
            <a:endParaRPr sz="7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7200">
                <a:latin typeface="Verdana"/>
                <a:ea typeface="Verdana"/>
                <a:cs typeface="Verdana"/>
                <a:sym typeface="Verdana"/>
              </a:rPr>
              <a:t>#Manel #Josselin #David #Nicolas</a:t>
            </a:r>
            <a:r>
              <a:rPr lang="fr" sz="7200">
                <a:latin typeface="Verdana"/>
                <a:ea typeface="Verdana"/>
                <a:cs typeface="Verdana"/>
                <a:sym typeface="Verdana"/>
              </a:rPr>
              <a:t>.</a:t>
            </a:r>
            <a:endParaRPr b="1" sz="7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7200">
                <a:latin typeface="Verdana"/>
                <a:ea typeface="Verdana"/>
                <a:cs typeface="Verdana"/>
                <a:sym typeface="Verdana"/>
              </a:rPr>
              <a:t>Sans oublier </a:t>
            </a:r>
            <a:r>
              <a:rPr b="1" lang="fr" sz="7200">
                <a:latin typeface="Verdana"/>
                <a:ea typeface="Verdana"/>
                <a:cs typeface="Verdana"/>
                <a:sym typeface="Verdana"/>
              </a:rPr>
              <a:t>Ana</a:t>
            </a:r>
            <a:r>
              <a:rPr lang="fr" sz="7200">
                <a:latin typeface="Verdana"/>
                <a:ea typeface="Verdana"/>
                <a:cs typeface="Verdana"/>
                <a:sym typeface="Verdana"/>
              </a:rPr>
              <a:t>, et </a:t>
            </a:r>
            <a:r>
              <a:rPr b="1" lang="fr" sz="7200">
                <a:latin typeface="Verdana"/>
                <a:ea typeface="Verdana"/>
                <a:cs typeface="Verdana"/>
                <a:sym typeface="Verdana"/>
              </a:rPr>
              <a:t>Alexia</a:t>
            </a:r>
            <a:r>
              <a:rPr lang="fr" sz="7200">
                <a:latin typeface="Verdana"/>
                <a:ea typeface="Verdana"/>
                <a:cs typeface="Verdana"/>
                <a:sym typeface="Verdana"/>
              </a:rPr>
              <a:t>  qui nous a donné notre chance et à </a:t>
            </a:r>
            <a:r>
              <a:rPr lang="fr" sz="7200">
                <a:latin typeface="Verdana"/>
                <a:ea typeface="Verdana"/>
                <a:cs typeface="Verdana"/>
                <a:sym typeface="Verdana"/>
              </a:rPr>
              <a:t>l'équipe</a:t>
            </a:r>
            <a:r>
              <a:rPr lang="fr" sz="720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lang="fr" sz="7200">
                <a:latin typeface="Verdana"/>
                <a:ea typeface="Verdana"/>
                <a:cs typeface="Verdana"/>
                <a:sym typeface="Verdana"/>
              </a:rPr>
              <a:t>#Hackeuses</a:t>
            </a:r>
            <a:r>
              <a:rPr lang="fr" sz="7200">
                <a:latin typeface="Verdana"/>
                <a:ea typeface="Verdana"/>
                <a:cs typeface="Verdana"/>
                <a:sym typeface="Verdana"/>
              </a:rPr>
              <a:t>.</a:t>
            </a:r>
            <a:endParaRPr sz="7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7200">
                <a:latin typeface="Verdana"/>
                <a:ea typeface="Verdana"/>
                <a:cs typeface="Verdana"/>
                <a:sym typeface="Verdana"/>
              </a:rPr>
              <a:t>Mais aussi à chacun de mes </a:t>
            </a:r>
            <a:r>
              <a:rPr b="1" lang="fr" sz="7200">
                <a:latin typeface="Verdana"/>
                <a:ea typeface="Verdana"/>
                <a:cs typeface="Verdana"/>
                <a:sym typeface="Verdana"/>
              </a:rPr>
              <a:t>camarades</a:t>
            </a:r>
            <a:r>
              <a:rPr lang="fr" sz="7200">
                <a:latin typeface="Verdana"/>
                <a:ea typeface="Verdana"/>
                <a:cs typeface="Verdana"/>
                <a:sym typeface="Verdana"/>
              </a:rPr>
              <a:t> pour l’entraide constant, que ce soit psychologique ou technique.</a:t>
            </a:r>
            <a:endParaRPr b="1" sz="7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7200">
                <a:latin typeface="Verdana"/>
                <a:ea typeface="Verdana"/>
                <a:cs typeface="Verdana"/>
                <a:sym typeface="Verdana"/>
              </a:rPr>
              <a:t>Et bien sur, au </a:t>
            </a:r>
            <a:r>
              <a:rPr b="1" lang="fr" sz="7200">
                <a:latin typeface="Verdana"/>
                <a:ea typeface="Verdana"/>
                <a:cs typeface="Verdana"/>
                <a:sym typeface="Verdana"/>
              </a:rPr>
              <a:t>jury </a:t>
            </a:r>
            <a:endParaRPr b="1" sz="7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7200">
                <a:latin typeface="Verdana"/>
                <a:ea typeface="Verdana"/>
                <a:cs typeface="Verdana"/>
                <a:sym typeface="Verdana"/>
              </a:rPr>
              <a:t>de nous permettre de</a:t>
            </a:r>
            <a:endParaRPr sz="7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7200">
                <a:latin typeface="Verdana"/>
                <a:ea typeface="Verdana"/>
                <a:cs typeface="Verdana"/>
                <a:sym typeface="Verdana"/>
              </a:rPr>
              <a:t>nous </a:t>
            </a:r>
            <a:r>
              <a:rPr lang="fr" sz="7200">
                <a:latin typeface="Verdana"/>
                <a:ea typeface="Verdana"/>
                <a:cs typeface="Verdana"/>
                <a:sym typeface="Verdana"/>
              </a:rPr>
              <a:t>améliorer</a:t>
            </a:r>
            <a:r>
              <a:rPr lang="fr" sz="7200">
                <a:latin typeface="Verdana"/>
                <a:ea typeface="Verdana"/>
                <a:cs typeface="Verdana"/>
                <a:sym typeface="Verdana"/>
              </a:rPr>
              <a:t>.</a:t>
            </a:r>
            <a:endParaRPr sz="7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7200">
                <a:latin typeface="Verdana"/>
                <a:ea typeface="Verdana"/>
                <a:cs typeface="Verdana"/>
                <a:sym typeface="Verdana"/>
              </a:rPr>
              <a:t>Et surtout…</a:t>
            </a:r>
            <a:endParaRPr sz="7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7200">
                <a:latin typeface="Verdana"/>
                <a:ea typeface="Verdana"/>
                <a:cs typeface="Verdana"/>
                <a:sym typeface="Verdana"/>
              </a:rPr>
              <a:t>Merci à </a:t>
            </a:r>
            <a:r>
              <a:rPr b="1" lang="fr" sz="7200">
                <a:latin typeface="Verdana"/>
                <a:ea typeface="Verdana"/>
                <a:cs typeface="Verdana"/>
                <a:sym typeface="Verdana"/>
              </a:rPr>
              <a:t>SIMPLON &lt;3</a:t>
            </a:r>
            <a:endParaRPr b="1" sz="7200"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61"/>
          <p:cNvSpPr txBox="1"/>
          <p:nvPr>
            <p:ph idx="12" type="sldNum"/>
          </p:nvPr>
        </p:nvSpPr>
        <p:spPr>
          <a:xfrm>
            <a:off x="8472458" y="4607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45" name="Google Shape;74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279950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61"/>
          <p:cNvSpPr/>
          <p:nvPr/>
        </p:nvSpPr>
        <p:spPr>
          <a:xfrm>
            <a:off x="239650" y="1694000"/>
            <a:ext cx="2279100" cy="196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Un grand MERCI..</a:t>
            </a:r>
            <a:endParaRPr b="1" sz="1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61"/>
          <p:cNvSpPr/>
          <p:nvPr/>
        </p:nvSpPr>
        <p:spPr>
          <a:xfrm>
            <a:off x="2786825" y="149200"/>
            <a:ext cx="314700" cy="2097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61"/>
          <p:cNvSpPr/>
          <p:nvPr/>
        </p:nvSpPr>
        <p:spPr>
          <a:xfrm>
            <a:off x="2744575" y="1617373"/>
            <a:ext cx="314700" cy="2097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61"/>
          <p:cNvSpPr/>
          <p:nvPr/>
        </p:nvSpPr>
        <p:spPr>
          <a:xfrm>
            <a:off x="2744575" y="979238"/>
            <a:ext cx="314700" cy="2097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0" name="Google Shape;75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975" y="2889150"/>
            <a:ext cx="2162175" cy="1825825"/>
          </a:xfrm>
          <a:prstGeom prst="rect">
            <a:avLst/>
          </a:prstGeom>
          <a:noFill/>
          <a:ln cap="flat" cmpd="sng" w="9525">
            <a:solidFill>
              <a:srgbClr val="303F9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1" name="Google Shape;75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5187" y="2679450"/>
            <a:ext cx="1996588" cy="1825825"/>
          </a:xfrm>
          <a:prstGeom prst="rect">
            <a:avLst/>
          </a:prstGeom>
          <a:noFill/>
          <a:ln cap="flat" cmpd="sng" w="9525">
            <a:solidFill>
              <a:srgbClr val="303F9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2" name="Google Shape;752;p61"/>
          <p:cNvSpPr/>
          <p:nvPr/>
        </p:nvSpPr>
        <p:spPr>
          <a:xfrm>
            <a:off x="2744575" y="2597848"/>
            <a:ext cx="314700" cy="2097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61"/>
          <p:cNvSpPr/>
          <p:nvPr/>
        </p:nvSpPr>
        <p:spPr>
          <a:xfrm>
            <a:off x="2786825" y="4216460"/>
            <a:ext cx="314700" cy="2097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1"/>
          <p:cNvSpPr/>
          <p:nvPr/>
        </p:nvSpPr>
        <p:spPr>
          <a:xfrm>
            <a:off x="472400" y="127650"/>
            <a:ext cx="1813600" cy="944800"/>
          </a:xfrm>
          <a:prstGeom prst="flowChartPunchedTap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/>
              <a:t>THE END !</a:t>
            </a:r>
            <a:endParaRPr b="1" sz="2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2"/>
          <p:cNvSpPr txBox="1"/>
          <p:nvPr>
            <p:ph type="ctrTitle"/>
          </p:nvPr>
        </p:nvSpPr>
        <p:spPr>
          <a:xfrm>
            <a:off x="199550" y="130525"/>
            <a:ext cx="6285000" cy="2662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400">
                <a:latin typeface="Roboto Mono Regular"/>
                <a:ea typeface="Roboto Mono Regular"/>
                <a:cs typeface="Roboto Mono Regular"/>
                <a:sym typeface="Roboto Mono Regular"/>
              </a:rPr>
              <a:t>En espérant que nos chemins se recroiseront,</a:t>
            </a:r>
            <a:r>
              <a:rPr lang="fr" sz="3580">
                <a:latin typeface="Roboto Mono Regular"/>
                <a:ea typeface="Roboto Mono Regular"/>
                <a:cs typeface="Roboto Mono Regular"/>
                <a:sym typeface="Roboto Mono Regular"/>
              </a:rPr>
              <a:t> </a:t>
            </a:r>
            <a:endParaRPr sz="358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00">
                <a:latin typeface="Roboto Mono Regular"/>
                <a:ea typeface="Roboto Mono Regular"/>
                <a:cs typeface="Roboto Mono Regular"/>
                <a:sym typeface="Roboto Mono Regular"/>
              </a:rPr>
              <a:t>Bonne continuation </a:t>
            </a:r>
            <a:endParaRPr sz="30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00">
                <a:latin typeface="Roboto Mono Regular"/>
                <a:ea typeface="Roboto Mono Regular"/>
                <a:cs typeface="Roboto Mono Regular"/>
                <a:sym typeface="Roboto Mono Regular"/>
              </a:rPr>
              <a:t>à tous…</a:t>
            </a:r>
            <a:endParaRPr sz="30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3580">
                <a:latin typeface="Roboto Mono"/>
                <a:ea typeface="Roboto Mono"/>
                <a:cs typeface="Roboto Mono"/>
                <a:sym typeface="Roboto Mono"/>
              </a:rPr>
              <a:t>#L</a:t>
            </a:r>
            <a:r>
              <a:rPr lang="fr" sz="3580">
                <a:latin typeface="Roboto Mono Regular"/>
                <a:ea typeface="Roboto Mono Regular"/>
                <a:cs typeface="Roboto Mono Regular"/>
                <a:sym typeface="Roboto Mono Regular"/>
              </a:rPr>
              <a:t>es</a:t>
            </a:r>
            <a:r>
              <a:rPr b="1" lang="fr" sz="3580"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fr" sz="3580">
                <a:latin typeface="Roboto Mono Regular"/>
                <a:ea typeface="Roboto Mono Regular"/>
                <a:cs typeface="Roboto Mono Regular"/>
                <a:sym typeface="Roboto Mono Regular"/>
              </a:rPr>
              <a:t>alères</a:t>
            </a:r>
            <a:r>
              <a:rPr b="1" lang="fr" sz="3580"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fr" sz="3580">
                <a:latin typeface="Roboto Mono Regular"/>
                <a:ea typeface="Roboto Mono Regular"/>
                <a:cs typeface="Roboto Mono Regular"/>
                <a:sym typeface="Roboto Mono Regular"/>
              </a:rPr>
              <a:t>e</a:t>
            </a:r>
            <a:r>
              <a:rPr b="1" lang="fr" sz="3580">
                <a:latin typeface="Roboto Mono"/>
                <a:ea typeface="Roboto Mono"/>
                <a:cs typeface="Roboto Mono"/>
                <a:sym typeface="Roboto Mono"/>
              </a:rPr>
              <a:t>L</a:t>
            </a:r>
            <a:r>
              <a:rPr lang="fr" sz="3580">
                <a:latin typeface="Roboto Mono Regular"/>
                <a:ea typeface="Roboto Mono Regular"/>
                <a:cs typeface="Roboto Mono Regular"/>
                <a:sym typeface="Roboto Mono Regular"/>
              </a:rPr>
              <a:t>a</a:t>
            </a:r>
            <a:r>
              <a:rPr b="1" lang="fr" sz="3580"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fr" sz="3580">
                <a:latin typeface="Roboto Mono Regular"/>
                <a:ea typeface="Roboto Mono Regular"/>
                <a:cs typeface="Roboto Mono Regular"/>
                <a:sym typeface="Roboto Mono Regular"/>
              </a:rPr>
              <a:t>ata ;)</a:t>
            </a:r>
            <a:endParaRPr sz="358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760" name="Google Shape;760;p62"/>
          <p:cNvSpPr txBox="1"/>
          <p:nvPr>
            <p:ph idx="1" type="subTitle"/>
          </p:nvPr>
        </p:nvSpPr>
        <p:spPr>
          <a:xfrm>
            <a:off x="2946300" y="4630225"/>
            <a:ext cx="3251400" cy="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fr" sz="1927">
                <a:latin typeface="Spectral Medium"/>
                <a:ea typeface="Spectral Medium"/>
                <a:cs typeface="Spectral Medium"/>
                <a:sym typeface="Spectral Medium"/>
              </a:rPr>
              <a:t>By Michelle Say</a:t>
            </a:r>
            <a:endParaRPr sz="1927"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761" name="Google Shape;761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2" name="Google Shape;76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75" y="4018599"/>
            <a:ext cx="926600" cy="9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1450" y="4040750"/>
            <a:ext cx="978700" cy="882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792725"/>
            <a:ext cx="9199200" cy="21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4" name="Google Shape;324;p19"/>
          <p:cNvSpPr/>
          <p:nvPr/>
        </p:nvSpPr>
        <p:spPr>
          <a:xfrm>
            <a:off x="489500" y="1655563"/>
            <a:ext cx="3087375" cy="1832375"/>
          </a:xfrm>
          <a:prstGeom prst="flowChartPunchedCar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Contexte</a:t>
            </a:r>
            <a:endParaRPr b="1" sz="2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5" name="Google Shape;325;p19"/>
          <p:cNvSpPr/>
          <p:nvPr/>
        </p:nvSpPr>
        <p:spPr>
          <a:xfrm>
            <a:off x="3877275" y="644600"/>
            <a:ext cx="5032800" cy="393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b="1" lang="f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Enjeux: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Domaine d’application:</a:t>
            </a:r>
            <a:r>
              <a:rPr lang="f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Paris Intra-muros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 Mono"/>
                <a:ea typeface="Roboto Mono"/>
                <a:cs typeface="Roboto Mono"/>
                <a:sym typeface="Roboto Mono"/>
              </a:rPr>
              <a:t>Quand:</a:t>
            </a:r>
            <a:r>
              <a:rPr lang="fr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 sz="1300">
                <a:latin typeface="Roboto Mono"/>
                <a:ea typeface="Roboto Mono"/>
                <a:cs typeface="Roboto Mono"/>
                <a:sym typeface="Roboto Mono"/>
              </a:rPr>
              <a:t>De 2012 à 2020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9"/>
          <p:cNvSpPr txBox="1"/>
          <p:nvPr/>
        </p:nvSpPr>
        <p:spPr>
          <a:xfrm>
            <a:off x="5222425" y="698325"/>
            <a:ext cx="36876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Mettre en exergue l’impact de la vidéoprotection sur la sécurité des quartiers Parisiens, à travers les chiffres relatifs    aux délits recensés par la Police Nationale et pouvoir par conséquent, aider tout un chacun à choisir son lieu d’habitation en fonction de sa situation personnelle.</a:t>
            </a:r>
            <a:endParaRPr i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27" name="Google Shape;3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00" y="42308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00" y="152400"/>
            <a:ext cx="798295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"/>
          <p:cNvSpPr txBox="1"/>
          <p:nvPr>
            <p:ph idx="12" type="sldNum"/>
          </p:nvPr>
        </p:nvSpPr>
        <p:spPr>
          <a:xfrm>
            <a:off x="8458458" y="4607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34" name="Google Shape;334;p20"/>
          <p:cNvSpPr/>
          <p:nvPr/>
        </p:nvSpPr>
        <p:spPr>
          <a:xfrm>
            <a:off x="242500" y="1655550"/>
            <a:ext cx="3087375" cy="1832375"/>
          </a:xfrm>
          <a:prstGeom prst="flowChartPunchedCar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Sujets principaux</a:t>
            </a:r>
            <a:endParaRPr b="1" sz="2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3616450" y="833175"/>
            <a:ext cx="5265600" cy="377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B Garamond"/>
                <a:ea typeface="EB Garamond"/>
                <a:cs typeface="EB Garamond"/>
                <a:sym typeface="EB Garamond"/>
              </a:rPr>
              <a:t>  </a:t>
            </a:r>
            <a:r>
              <a:rPr lang="fr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  	</a:t>
            </a:r>
            <a:r>
              <a:rPr lang="f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Immobilier à Paris intra-muros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	Video protection de Paris intra-muros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 Mono"/>
                <a:ea typeface="Roboto Mono"/>
                <a:cs typeface="Roboto Mono"/>
                <a:sym typeface="Roboto Mono"/>
              </a:rPr>
              <a:t> 	</a:t>
            </a:r>
            <a:r>
              <a:rPr lang="fr">
                <a:latin typeface="Roboto Mono"/>
                <a:ea typeface="Roboto Mono"/>
                <a:cs typeface="Roboto Mono"/>
                <a:sym typeface="Roboto Mono"/>
              </a:rPr>
              <a:t>Délits</a:t>
            </a:r>
            <a:r>
              <a:rPr lang="fr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>
                <a:latin typeface="Roboto Mono"/>
                <a:ea typeface="Roboto Mono"/>
                <a:cs typeface="Roboto Mono"/>
                <a:sym typeface="Roboto Mono"/>
              </a:rPr>
              <a:t>recensés</a:t>
            </a:r>
            <a:r>
              <a:rPr lang="fr">
                <a:latin typeface="Roboto Mono"/>
                <a:ea typeface="Roboto Mono"/>
                <a:cs typeface="Roboto Mono"/>
                <a:sym typeface="Roboto Mono"/>
              </a:rPr>
              <a:t> par la Police nationale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0"/>
          <p:cNvSpPr/>
          <p:nvPr/>
        </p:nvSpPr>
        <p:spPr>
          <a:xfrm rot="5400000">
            <a:off x="3979875" y="3736000"/>
            <a:ext cx="149100" cy="1878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0"/>
          <p:cNvSpPr/>
          <p:nvPr/>
        </p:nvSpPr>
        <p:spPr>
          <a:xfrm rot="5400000">
            <a:off x="3979875" y="2756825"/>
            <a:ext cx="149100" cy="1878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0"/>
          <p:cNvSpPr/>
          <p:nvPr/>
        </p:nvSpPr>
        <p:spPr>
          <a:xfrm rot="5400000">
            <a:off x="3979875" y="1721587"/>
            <a:ext cx="149100" cy="187800"/>
          </a:xfrm>
          <a:prstGeom prst="bentUpArrow">
            <a:avLst>
              <a:gd fmla="val 25000" name="adj1"/>
              <a:gd fmla="val 25000" name="adj2"/>
              <a:gd fmla="val 28119" name="adj3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00" y="43116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225" y="0"/>
            <a:ext cx="8639549" cy="4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1"/>
          <p:cNvSpPr txBox="1"/>
          <p:nvPr>
            <p:ph type="title"/>
          </p:nvPr>
        </p:nvSpPr>
        <p:spPr>
          <a:xfrm>
            <a:off x="223175" y="676250"/>
            <a:ext cx="8991000" cy="5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i="1" lang="fr" sz="1200">
                <a:latin typeface="Roboto Mono"/>
                <a:ea typeface="Roboto Mono"/>
                <a:cs typeface="Roboto Mono"/>
                <a:sym typeface="Roboto Mono"/>
              </a:rPr>
              <a:t>Afin d’en savoir davantage, nous allons répondre à différentes questions, pour se faire nous allons rendre visuel un certain nombre de donnée...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6" name="Google Shape;34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47" name="Google Shape;347;p21"/>
          <p:cNvSpPr txBox="1"/>
          <p:nvPr/>
        </p:nvSpPr>
        <p:spPr>
          <a:xfrm>
            <a:off x="-35100" y="-451975"/>
            <a:ext cx="9214200" cy="897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1772">
                <a:solidFill>
                  <a:srgbClr val="000000"/>
                </a:solidFill>
              </a:rPr>
              <a:t>   </a:t>
            </a:r>
            <a:endParaRPr sz="900">
              <a:solidFill>
                <a:srgbClr val="000000"/>
              </a:solidFill>
            </a:endParaRPr>
          </a:p>
        </p:txBody>
      </p:sp>
      <p:sp>
        <p:nvSpPr>
          <p:cNvPr id="348" name="Google Shape;348;p21"/>
          <p:cNvSpPr txBox="1"/>
          <p:nvPr>
            <p:ph idx="1" type="body"/>
          </p:nvPr>
        </p:nvSpPr>
        <p:spPr>
          <a:xfrm>
            <a:off x="223175" y="1258850"/>
            <a:ext cx="8720100" cy="3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………………………………………………………………………………………………………</a:t>
            </a:r>
            <a:endParaRPr b="1"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FOCUS sur les DÉLITS </a:t>
            </a:r>
            <a:endParaRPr b="1" sz="15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Mono"/>
              <a:buChar char="●"/>
            </a:pPr>
            <a:r>
              <a:rPr lang="fr"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1. Quels sont les délits traités dans cette analyse?</a:t>
            </a:r>
            <a:endParaRPr sz="12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Mono"/>
              <a:buChar char="●"/>
            </a:pPr>
            <a:r>
              <a:rPr lang="fr"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5. Quel est le nombre de cambriolage par arrondissement ?</a:t>
            </a:r>
            <a:endParaRPr sz="12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……………………………………………………………………………………………………</a:t>
            </a:r>
            <a:r>
              <a:rPr b="1" lang="fr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…</a:t>
            </a:r>
            <a:endParaRPr b="1"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FOCUS sur la </a:t>
            </a:r>
            <a:r>
              <a:rPr b="1" lang="fr" sz="15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VIDÉOPROTECTION</a:t>
            </a:r>
            <a:endParaRPr b="1" sz="15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Mono"/>
              <a:buChar char="●"/>
            </a:pPr>
            <a:r>
              <a:rPr lang="fr"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6. Quels sont les arrondissements les mieux dotés en caméra ?</a:t>
            </a:r>
            <a:endParaRPr sz="12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Mono"/>
              <a:buChar char="●"/>
            </a:pPr>
            <a:r>
              <a:rPr lang="fr"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8. Quel est le nombre de caméra par arrondissement en fonction de la superficie?</a:t>
            </a:r>
            <a:endParaRPr sz="11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…………………………………………………………………………………………………………</a:t>
            </a:r>
            <a:endParaRPr b="1"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FOCUS sur l’IMMO</a:t>
            </a:r>
            <a:endParaRPr b="1" sz="15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Mono"/>
              <a:buChar char="●"/>
            </a:pPr>
            <a:r>
              <a:rPr lang="fr"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11. Quels sont les arrondissements où les transactions sont les plus fréquentes?</a:t>
            </a:r>
            <a:endParaRPr sz="12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Mono"/>
              <a:buChar char="●"/>
            </a:pPr>
            <a:r>
              <a:rPr lang="fr" sz="12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13. Quel est la valeur foncière moyenne par arrondissement?</a:t>
            </a:r>
            <a:endParaRPr sz="12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28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/>
          </a:p>
        </p:txBody>
      </p:sp>
      <p:pic>
        <p:nvPicPr>
          <p:cNvPr id="349" name="Google Shape;3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775" y="0"/>
            <a:ext cx="7757674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8175" y="1186536"/>
            <a:ext cx="2366775" cy="1183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2"/>
          <p:cNvSpPr txBox="1"/>
          <p:nvPr>
            <p:ph idx="12" type="sldNum"/>
          </p:nvPr>
        </p:nvSpPr>
        <p:spPr>
          <a:xfrm>
            <a:off x="8472458" y="46329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56" name="Google Shape;356;p22"/>
          <p:cNvSpPr/>
          <p:nvPr/>
        </p:nvSpPr>
        <p:spPr>
          <a:xfrm>
            <a:off x="489725" y="1830338"/>
            <a:ext cx="3087375" cy="1832375"/>
          </a:xfrm>
          <a:prstGeom prst="flowChartPunchedCar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Objectif final</a:t>
            </a:r>
            <a:endParaRPr sz="4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7" name="Google Shape;357;p22"/>
          <p:cNvSpPr/>
          <p:nvPr/>
        </p:nvSpPr>
        <p:spPr>
          <a:xfrm>
            <a:off x="3863850" y="934072"/>
            <a:ext cx="4608600" cy="362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latin typeface="Roboto Mono"/>
                <a:ea typeface="Roboto Mono"/>
                <a:cs typeface="Roboto Mono"/>
                <a:sym typeface="Roboto Mono"/>
              </a:rPr>
              <a:t>Proposer aux femmes et hommes :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latin typeface="Roboto Mono"/>
                <a:ea typeface="Roboto Mono"/>
                <a:cs typeface="Roboto Mono"/>
                <a:sym typeface="Roboto Mono"/>
              </a:rPr>
              <a:t>Un outils d’aide à la décision pour le choix d’un futur achat dans les différents arrondissements parisiens.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8" name="Google Shape;3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00" y="43676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25" y="0"/>
            <a:ext cx="7982725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63" y="646243"/>
            <a:ext cx="8781676" cy="4162857"/>
          </a:xfrm>
          <a:prstGeom prst="rect">
            <a:avLst/>
          </a:prstGeom>
          <a:noFill/>
          <a:ln cap="flat" cmpd="sng" w="9525">
            <a:solidFill>
              <a:srgbClr val="303F9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5" name="Google Shape;3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175" y="646250"/>
            <a:ext cx="2857500" cy="160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6" name="Google Shape;366;p23"/>
          <p:cNvSpPr txBox="1"/>
          <p:nvPr>
            <p:ph idx="12" type="sldNum"/>
          </p:nvPr>
        </p:nvSpPr>
        <p:spPr>
          <a:xfrm>
            <a:off x="8486483" y="45791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67" name="Google Shape;36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725" y="426040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425" y="0"/>
            <a:ext cx="7777051" cy="409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